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6" r:id="rId3"/>
    <p:sldId id="257" r:id="rId4"/>
    <p:sldId id="267" r:id="rId5"/>
    <p:sldId id="268" r:id="rId6"/>
    <p:sldId id="258" r:id="rId7"/>
    <p:sldId id="259" r:id="rId8"/>
    <p:sldId id="269" r:id="rId9"/>
    <p:sldId id="270" r:id="rId10"/>
    <p:sldId id="272" r:id="rId11"/>
    <p:sldId id="274" r:id="rId12"/>
    <p:sldId id="273"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FF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52" autoAdjust="0"/>
  </p:normalViewPr>
  <p:slideViewPr>
    <p:cSldViewPr snapToGrid="0" snapToObjects="1">
      <p:cViewPr varScale="1">
        <p:scale>
          <a:sx n="87" d="100"/>
          <a:sy n="87" d="100"/>
        </p:scale>
        <p:origin x="8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132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C1BB8-8A9B-E4B7-27FC-A93E776BE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96937-6684-BBAA-1CFA-AAE708C7C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79DA4-E2B7-12EA-C7CE-C38219C117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FDB3D-4C3A-2366-29D5-DBB1A090887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08440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7B1B-B4CB-C2D8-D2CA-93C07B410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AB8A-B92B-FB0E-3D07-AC4C1CD67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4E82E-9B64-C261-6C49-44664863A6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D9159-6206-53BC-683D-60AF716AA6DA}"/>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002874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DBF90-DDC0-14E6-EAC2-44CF821A3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EBA76-BC0D-F45F-6EB3-A18A3F300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AC68F-2FE2-1AA4-F5EB-C2BA70A0FA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BE2EFF-C783-6EA6-6B98-B2A66A38C382}"/>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9823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C3CCD-253D-F5F2-15F9-20CC49F93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924E0-EF93-F98A-F7D5-B56804423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CC877-E2D2-4884-E372-B8A4F48834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61B8A-E3DE-89FB-1163-D63BEF39A186}"/>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366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FE217-6AC6-01D5-C87C-8010E2F96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B5015-E9D8-E874-B12B-04F5AF28D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3907F7-38BF-1521-9247-E65E564DD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CC1F16-1F50-6A6F-3A7D-921844BAF217}"/>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6732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2F559-5161-9672-888F-C369D71EC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B517-E789-869A-0A41-2A5AF6421E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B20A2-1F1F-033B-5DC0-3257AC3EA03F}"/>
              </a:ext>
            </a:extLst>
          </p:cNvPr>
          <p:cNvSpPr>
            <a:spLocks noGrp="1"/>
          </p:cNvSpPr>
          <p:nvPr>
            <p:ph type="body" idx="1"/>
          </p:nvPr>
        </p:nvSpPr>
        <p:spPr/>
        <p:txBody>
          <a:bodyPr/>
          <a:lstStyle/>
          <a:p>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un algoritmo di ordinamento molto efficiente, ideato da Tony </a:t>
            </a:r>
            <a:r>
              <a:rPr lang="it-IT" b="0" dirty="0" err="1">
                <a:solidFill>
                  <a:srgbClr val="CCCCCC"/>
                </a:solidFill>
                <a:effectLst/>
                <a:latin typeface="Consolas" panose="020B0609020204030204" pitchFamily="49" charset="0"/>
              </a:rPr>
              <a:t>Hoare</a:t>
            </a:r>
            <a:r>
              <a:rPr lang="it-IT" b="0" dirty="0">
                <a:solidFill>
                  <a:srgbClr val="CCCCCC"/>
                </a:solidFill>
                <a:effectLst/>
                <a:latin typeface="Consolas" panose="020B0609020204030204" pitchFamily="49" charset="0"/>
              </a:rPr>
              <a:t> nel 1960. È un algoritmo di tipo "divide et impera" e si basa sulla scelta di un elemento dell'array da ordinare, chiamato "pivot", per poi posizionare tutti gli elementi minori del pivot a sinistra e tutti quelli maggiori a destra. Questo processo, noto come "partizionamento", assicura che il pivot si trovi nella sua posizione finale ordinata nell'array. L'algoritmo ripete poi ricorsivamente lo stesso processo sugli array di sinistra e di destra, escludendo il pivot che è già nella posizione corretta.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noto per la sua efficienza su ampi set di dati e la sua implementazione è relativamente semplice.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Funzionamento del </a:t>
            </a:r>
            <a:r>
              <a:rPr lang="it-IT" b="0" dirty="0" err="1">
                <a:solidFill>
                  <a:srgbClr val="CCCCCC"/>
                </a:solidFill>
                <a:effectLst/>
                <a:latin typeface="Consolas" panose="020B0609020204030204" pitchFamily="49" charset="0"/>
              </a:rPr>
              <a:t>Quicksort</a:t>
            </a:r>
            <a:endParaRPr lang="it-IT" b="0" dirty="0">
              <a:solidFill>
                <a:srgbClr val="CCCCCC"/>
              </a:solidFill>
              <a:effectLst/>
              <a:latin typeface="Consolas" panose="020B0609020204030204" pitchFamily="49" charset="0"/>
            </a:endParaRP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Il funzionamento di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può essere descritto nei seguenti passaggi:</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1.</a:t>
            </a:r>
            <a:r>
              <a:rPr lang="it-IT" b="0" dirty="0">
                <a:solidFill>
                  <a:srgbClr val="CCCCCC"/>
                </a:solidFill>
                <a:effectLst/>
                <a:latin typeface="Consolas" panose="020B0609020204030204" pitchFamily="49" charset="0"/>
              </a:rPr>
              <a:t> Scelta del Pivot: Si sceglie un elemento dell'array come pivot. La scelta del pivot può avvenire in diversi modi: si può scegliere il primo elemento, l'ultimo, il mediano o un elemento casuale. La scelta del pivot influisce sulle prestazioni dell'algoritmo.</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2.</a:t>
            </a:r>
            <a:r>
              <a:rPr lang="it-IT" b="0" dirty="0">
                <a:solidFill>
                  <a:srgbClr val="CCCCCC"/>
                </a:solidFill>
                <a:effectLst/>
                <a:latin typeface="Consolas" panose="020B0609020204030204" pitchFamily="49" charset="0"/>
              </a:rPr>
              <a:t> Partizionamento: Si riorganizza l'array in modo che tutti gli elementi con valori minori del pivot precedano il pivot, mentre tutti gli elementi con valori maggiori seguano il pivot. Dopo il partizionamento, il pivot si trova nella sua posizione definitiva.</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3.</a:t>
            </a:r>
            <a:r>
              <a:rPr lang="it-IT" b="0" dirty="0">
                <a:solidFill>
                  <a:srgbClr val="CCCCCC"/>
                </a:solidFill>
                <a:effectLst/>
                <a:latin typeface="Consolas" panose="020B0609020204030204" pitchFamily="49" charset="0"/>
              </a:rPr>
              <a:t>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Si applica ricorsivamente lo stesso processo agli array di elementi a sinistra e a destra del pivot, escludendo il pivot stesso.</a:t>
            </a: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4.</a:t>
            </a:r>
            <a:r>
              <a:rPr lang="it-IT" b="0" dirty="0">
                <a:solidFill>
                  <a:srgbClr val="CCCCCC"/>
                </a:solidFill>
                <a:effectLst/>
                <a:latin typeface="Consolas" panose="020B0609020204030204" pitchFamily="49" charset="0"/>
              </a:rPr>
              <a:t> Base della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La </a:t>
            </a:r>
            <a:r>
              <a:rPr lang="it-IT" b="0" dirty="0" err="1">
                <a:solidFill>
                  <a:srgbClr val="CCCCCC"/>
                </a:solidFill>
                <a:effectLst/>
                <a:latin typeface="Consolas" panose="020B0609020204030204" pitchFamily="49" charset="0"/>
              </a:rPr>
              <a:t>ricorsione</a:t>
            </a:r>
            <a:r>
              <a:rPr lang="it-IT" b="0" dirty="0">
                <a:solidFill>
                  <a:srgbClr val="CCCCCC"/>
                </a:solidFill>
                <a:effectLst/>
                <a:latin typeface="Consolas" panose="020B0609020204030204" pitchFamily="49" charset="0"/>
              </a:rPr>
              <a:t> termina quando l'array da ordinare ha dimensione 0 o 1, poiché un array vuoto o con un solo elemento è già ordinato per definizione.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Proprietà del </a:t>
            </a:r>
            <a:r>
              <a:rPr lang="it-IT" b="0" dirty="0" err="1">
                <a:solidFill>
                  <a:srgbClr val="CCCCCC"/>
                </a:solidFill>
                <a:effectLst/>
                <a:latin typeface="Consolas" panose="020B0609020204030204" pitchFamily="49" charset="0"/>
              </a:rPr>
              <a:t>Quicksort</a:t>
            </a:r>
            <a:endParaRPr lang="it-IT" b="0" dirty="0">
              <a:solidFill>
                <a:srgbClr val="CCCCCC"/>
              </a:solidFill>
              <a:effectLst/>
              <a:latin typeface="Consolas" panose="020B0609020204030204" pitchFamily="49" charset="0"/>
            </a:endParaRPr>
          </a:p>
          <a:p>
            <a:br>
              <a:rPr lang="it-IT" b="0" dirty="0">
                <a:solidFill>
                  <a:srgbClr val="CCCCCC"/>
                </a:solidFill>
                <a:effectLst/>
                <a:latin typeface="Consolas" panose="020B0609020204030204" pitchFamily="49" charset="0"/>
              </a:rPr>
            </a:br>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Complessità Temporale: Nel caso medio,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ha una complessità temporale di O(n \log n), dove n è il numero di elementi dell'array. Nel caso peggiore, la complessità è O(n^2), ma questo scenario si verifica raramente con una buona scelta del pivot o con strategie di selezione del pivot che tendono a dividere l'array in modo equilibrato.</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Spazio: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utilizza O(\log n) spazio aggiuntivo per lo </a:t>
            </a:r>
            <a:r>
              <a:rPr lang="it-IT" b="0" dirty="0" err="1">
                <a:solidFill>
                  <a:srgbClr val="CCCCCC"/>
                </a:solidFill>
                <a:effectLst/>
                <a:latin typeface="Consolas" panose="020B0609020204030204" pitchFamily="49" charset="0"/>
              </a:rPr>
              <a:t>stack</a:t>
            </a:r>
            <a:r>
              <a:rPr lang="it-IT" b="0" dirty="0">
                <a:solidFill>
                  <a:srgbClr val="CCCCCC"/>
                </a:solidFill>
                <a:effectLst/>
                <a:latin typeface="Consolas" panose="020B0609020204030204" pitchFamily="49" charset="0"/>
              </a:rPr>
              <a:t> di chiamate ricorsive nel caso medio, ma può arrivare a O(n) nel caso peggiore.</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In-place: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un algoritmo di ordinamento in-place, poiché non richiede spazio aggiuntivo significativo oltre all'input originale.</a:t>
            </a:r>
          </a:p>
          <a:p>
            <a:r>
              <a:rPr lang="it-IT" b="0" dirty="0">
                <a:solidFill>
                  <a:srgbClr val="6796E6"/>
                </a:solidFill>
                <a:effectLst/>
                <a:latin typeface="Consolas" panose="020B0609020204030204" pitchFamily="49" charset="0"/>
              </a:rPr>
              <a:t>-</a:t>
            </a:r>
            <a:r>
              <a:rPr lang="it-IT" b="0" dirty="0">
                <a:solidFill>
                  <a:srgbClr val="CCCCCC"/>
                </a:solidFill>
                <a:effectLst/>
                <a:latin typeface="Consolas" panose="020B0609020204030204" pitchFamily="49" charset="0"/>
              </a:rPr>
              <a:t> Non stabile: Di base,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non è uno schema di ordinamento stabile; tuttavia, possono essere apportate modifiche per renderlo stabile a scapito della complessità e della performance.</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Esempio</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Supponiamo di avere l'array [3, 6, 8, 10, 1, 2, 1] e di scegliere 10 come pivot. Dopo il primo passo di partizionamento, gli elementi minori di 10 si trovano a sinistra, e gli elementi maggiori (se ce ne fossero) a destra. Supponendo che la partizione sia efficiente, l'array potrebbe apparire così: [3, 6, 8, 1, 2, 1, 10]. Ora, 10 è nella sua posizione finale, e l'algoritmo procede ricorsivamente sugli array a sinistra e a destra di 10.</a:t>
            </a:r>
          </a:p>
          <a:p>
            <a:br>
              <a:rPr lang="it-IT" b="0" dirty="0">
                <a:solidFill>
                  <a:srgbClr val="CCCCCC"/>
                </a:solidFill>
                <a:effectLst/>
                <a:latin typeface="Consolas" panose="020B0609020204030204" pitchFamily="49" charset="0"/>
              </a:rPr>
            </a:br>
            <a:r>
              <a:rPr lang="it-IT" b="0" dirty="0">
                <a:solidFill>
                  <a:srgbClr val="CCCCCC"/>
                </a:solidFill>
                <a:effectLst/>
                <a:latin typeface="Consolas" panose="020B0609020204030204" pitchFamily="49" charset="0"/>
              </a:rPr>
              <a:t> Conclusione</a:t>
            </a:r>
          </a:p>
          <a:p>
            <a:br>
              <a:rPr lang="it-IT" b="0" dirty="0">
                <a:solidFill>
                  <a:srgbClr val="CCCCCC"/>
                </a:solidFill>
                <a:effectLst/>
                <a:latin typeface="Consolas" panose="020B0609020204030204" pitchFamily="49" charset="0"/>
              </a:rPr>
            </a:b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è ampiamente utilizzato grazie alla sua efficienza e semplicità, soprattutto in sistemi dove la velocità di ordinamento è critica. Nonostante il suo caso peggiore, con scelte intelligenti del pivot e ottimizzazioni, </a:t>
            </a:r>
            <a:r>
              <a:rPr lang="it-IT" b="0" dirty="0" err="1">
                <a:solidFill>
                  <a:srgbClr val="CCCCCC"/>
                </a:solidFill>
                <a:effectLst/>
                <a:latin typeface="Consolas" panose="020B0609020204030204" pitchFamily="49" charset="0"/>
              </a:rPr>
              <a:t>Quicksort</a:t>
            </a:r>
            <a:r>
              <a:rPr lang="it-IT" b="0" dirty="0">
                <a:solidFill>
                  <a:srgbClr val="CCCCCC"/>
                </a:solidFill>
                <a:effectLst/>
                <a:latin typeface="Consolas" panose="020B0609020204030204" pitchFamily="49" charset="0"/>
              </a:rPr>
              <a:t> rimane uno degli algoritmi di ordinamento più veloci e affidabili disponibili.</a:t>
            </a:r>
          </a:p>
          <a:p>
            <a:endParaRPr lang="en-US" dirty="0"/>
          </a:p>
        </p:txBody>
      </p:sp>
      <p:sp>
        <p:nvSpPr>
          <p:cNvPr id="4" name="Slide Number Placeholder 3">
            <a:extLst>
              <a:ext uri="{FF2B5EF4-FFF2-40B4-BE49-F238E27FC236}">
                <a16:creationId xmlns:a16="http://schemas.microsoft.com/office/drawing/2014/main" id="{DF609EB5-0A6E-7930-0BD4-EA293E3E10A5}"/>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92673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E64B-48A4-8498-DA79-CB3EA571E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D6B6C-5B7C-5FEF-2BE6-C7AA382C1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B7047-9ECA-7DA7-EC8B-470FCA24BB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C62B08-93FC-307B-E6F3-FAC08C34E94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48333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80C87-6344-3DAB-DE7D-152CF3B1C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830BD-FDCB-721F-D852-3E5CF8F24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8E3F9-9B64-55AE-81AD-0105E303E9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77F14C-A605-E340-E9AF-AD9712056D68}"/>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54603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8.gif"/><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sp>
        <p:nvSpPr>
          <p:cNvPr id="5" name="Text 1"/>
          <p:cNvSpPr/>
          <p:nvPr/>
        </p:nvSpPr>
        <p:spPr>
          <a:xfrm>
            <a:off x="6868239" y="129365"/>
            <a:ext cx="7477601" cy="3332798"/>
          </a:xfrm>
          <a:prstGeom prst="rect">
            <a:avLst/>
          </a:prstGeom>
          <a:noFill/>
          <a:ln/>
        </p:spPr>
        <p:txBody>
          <a:bodyPr wrap="square" rtlCol="0" anchor="t"/>
          <a:lstStyle/>
          <a:p>
            <a:pPr marL="0" indent="0">
              <a:lnSpc>
                <a:spcPts val="6561"/>
              </a:lnSpc>
              <a:buNone/>
            </a:pPr>
            <a:r>
              <a:rPr lang="en-US" sz="5249" b="1" dirty="0" err="1">
                <a:solidFill>
                  <a:srgbClr val="F0FCFF"/>
                </a:solidFill>
                <a:latin typeface="Spline Sans" pitchFamily="34" charset="0"/>
                <a:ea typeface="Spline Sans" pitchFamily="34" charset="-122"/>
                <a:cs typeface="Spline Sans" pitchFamily="34" charset="-120"/>
              </a:rPr>
              <a:t>Tutorato</a:t>
            </a:r>
            <a:r>
              <a:rPr lang="en-US" sz="5249" b="1" dirty="0">
                <a:solidFill>
                  <a:srgbClr val="F0FCFF"/>
                </a:solidFill>
                <a:latin typeface="Spline Sans" pitchFamily="34" charset="0"/>
                <a:ea typeface="Spline Sans" pitchFamily="34" charset="-122"/>
                <a:cs typeface="Spline Sans" pitchFamily="34" charset="-120"/>
              </a:rPr>
              <a:t> </a:t>
            </a:r>
            <a:r>
              <a:rPr lang="en-US" sz="5249" b="1" dirty="0" err="1">
                <a:solidFill>
                  <a:srgbClr val="F0FCFF"/>
                </a:solidFill>
                <a:latin typeface="Spline Sans" pitchFamily="34" charset="0"/>
                <a:ea typeface="Spline Sans" pitchFamily="34" charset="-122"/>
                <a:cs typeface="Spline Sans" pitchFamily="34" charset="-120"/>
              </a:rPr>
              <a:t>Algoritmi</a:t>
            </a:r>
            <a:r>
              <a:rPr lang="en-US" sz="5249" b="1" dirty="0">
                <a:solidFill>
                  <a:srgbClr val="F0FCFF"/>
                </a:solidFill>
                <a:latin typeface="Spline Sans" pitchFamily="34" charset="0"/>
                <a:ea typeface="Spline Sans" pitchFamily="34" charset="-122"/>
                <a:cs typeface="Spline Sans" pitchFamily="34" charset="-120"/>
              </a:rPr>
              <a:t> e </a:t>
            </a:r>
            <a:r>
              <a:rPr lang="en-US" sz="5249" b="1" dirty="0" err="1">
                <a:solidFill>
                  <a:srgbClr val="F0FCFF"/>
                </a:solidFill>
                <a:latin typeface="Spline Sans" pitchFamily="34" charset="0"/>
                <a:ea typeface="Spline Sans" pitchFamily="34" charset="-122"/>
                <a:cs typeface="Spline Sans" pitchFamily="34" charset="-120"/>
              </a:rPr>
              <a:t>laboratorio</a:t>
            </a:r>
            <a:r>
              <a:rPr lang="en-US" sz="5249" b="1" dirty="0">
                <a:solidFill>
                  <a:srgbClr val="F0FCFF"/>
                </a:solidFill>
                <a:latin typeface="Spline Sans" pitchFamily="34" charset="0"/>
                <a:ea typeface="Spline Sans" pitchFamily="34" charset="-122"/>
                <a:cs typeface="Spline Sans" pitchFamily="34" charset="-120"/>
              </a:rPr>
              <a:t> </a:t>
            </a:r>
            <a:br>
              <a:rPr lang="en-US" sz="5249" b="1" dirty="0">
                <a:solidFill>
                  <a:srgbClr val="F0FCFF"/>
                </a:solidFill>
                <a:latin typeface="Spline Sans" pitchFamily="34" charset="0"/>
                <a:ea typeface="Spline Sans" pitchFamily="34" charset="-122"/>
                <a:cs typeface="Spline Sans" pitchFamily="34" charset="-120"/>
              </a:rPr>
            </a:br>
            <a:r>
              <a:rPr lang="en-US" sz="5249" b="1" dirty="0">
                <a:solidFill>
                  <a:srgbClr val="F0FCFF"/>
                </a:solidFill>
                <a:latin typeface="Spline Sans" pitchFamily="34" charset="0"/>
                <a:ea typeface="Spline Sans" pitchFamily="34" charset="-122"/>
                <a:cs typeface="Spline Sans" pitchFamily="34" charset="-120"/>
              </a:rPr>
              <a:t>A.A. 2023/2024</a:t>
            </a:r>
            <a:endParaRPr lang="en-US" sz="5249" dirty="0"/>
          </a:p>
        </p:txBody>
      </p:sp>
      <p:sp>
        <p:nvSpPr>
          <p:cNvPr id="6" name="Text 2"/>
          <p:cNvSpPr/>
          <p:nvPr/>
        </p:nvSpPr>
        <p:spPr>
          <a:xfrm>
            <a:off x="6868239" y="2870894"/>
            <a:ext cx="7477601" cy="4923708"/>
          </a:xfrm>
          <a:prstGeom prst="rect">
            <a:avLst/>
          </a:prstGeom>
          <a:noFill/>
          <a:ln/>
        </p:spPr>
        <p:txBody>
          <a:bodyPr wrap="square" rtlCol="0" anchor="t"/>
          <a:lstStyle/>
          <a:p>
            <a:pPr marL="0" indent="0">
              <a:lnSpc>
                <a:spcPts val="2799"/>
              </a:lnSpc>
              <a:buNone/>
            </a:pPr>
            <a:r>
              <a:rPr lang="en-US" sz="2000" b="1" dirty="0">
                <a:solidFill>
                  <a:srgbClr val="16FFBB"/>
                </a:solidFill>
                <a:latin typeface="Spline Sans" pitchFamily="34" charset="0"/>
                <a:ea typeface="Spline Sans" pitchFamily="34" charset="-122"/>
              </a:rPr>
              <a:t>Outline:</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Obiettivi</a:t>
            </a:r>
            <a:r>
              <a:rPr lang="en-US" sz="2000" b="1" dirty="0">
                <a:solidFill>
                  <a:schemeClr val="bg1"/>
                </a:solidFill>
                <a:latin typeface="Spline Sans" pitchFamily="34" charset="0"/>
                <a:ea typeface="Spline Sans" pitchFamily="34" charset="-122"/>
              </a:rPr>
              <a:t> del </a:t>
            </a:r>
            <a:r>
              <a:rPr lang="en-US" sz="2000" b="1" dirty="0" err="1">
                <a:solidFill>
                  <a:schemeClr val="bg1"/>
                </a:solidFill>
                <a:latin typeface="Spline Sans" pitchFamily="34" charset="0"/>
                <a:ea typeface="Spline Sans" pitchFamily="34" charset="-122"/>
              </a:rPr>
              <a:t>tutorato</a:t>
            </a:r>
            <a:endParaRPr lang="en-US" sz="2000" b="1" dirty="0">
              <a:solidFill>
                <a:schemeClr val="bg1"/>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Introduzione</a:t>
            </a:r>
            <a:endParaRPr lang="en-US" sz="2000" b="1" dirty="0">
              <a:solidFill>
                <a:schemeClr val="bg1"/>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Problema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dell’ordinamento</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Esercizi</a:t>
            </a:r>
            <a:r>
              <a:rPr lang="en-US" sz="2000" b="1" dirty="0">
                <a:solidFill>
                  <a:schemeClr val="bg1"/>
                </a:solidFill>
                <a:latin typeface="Spline Sans" pitchFamily="34" charset="0"/>
                <a:ea typeface="Spline Sans" pitchFamily="34" charset="-122"/>
              </a:rPr>
              <a:t>]</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Metodologia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Incrementale</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Esercizi</a:t>
            </a:r>
            <a:r>
              <a:rPr lang="en-US" sz="2000" b="1" dirty="0">
                <a:solidFill>
                  <a:schemeClr val="bg1"/>
                </a:solidFill>
                <a:latin typeface="Spline Sans" pitchFamily="34" charset="0"/>
                <a:ea typeface="Spline Sans" pitchFamily="34" charset="-122"/>
              </a:rPr>
              <a:t>]</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Metodologia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ricorsiva</a:t>
            </a:r>
            <a:r>
              <a:rPr lang="en-US" sz="2000" b="1" dirty="0">
                <a:solidFill>
                  <a:schemeClr val="bg1"/>
                </a:solidFill>
                <a:latin typeface="Spline Sans" pitchFamily="34" charset="0"/>
                <a:ea typeface="Spline Sans" pitchFamily="34" charset="-122"/>
              </a:rPr>
              <a:t> (Divide-et-</a:t>
            </a:r>
            <a:r>
              <a:rPr lang="en-US" sz="2000" b="1" dirty="0" err="1">
                <a:solidFill>
                  <a:schemeClr val="bg1"/>
                </a:solidFill>
                <a:latin typeface="Spline Sans" pitchFamily="34" charset="0"/>
                <a:ea typeface="Spline Sans" pitchFamily="34" charset="-122"/>
              </a:rPr>
              <a:t>impera</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Esercizi</a:t>
            </a:r>
            <a:r>
              <a:rPr lang="en-US" sz="2000" b="1" dirty="0">
                <a:solidFill>
                  <a:schemeClr val="bg1"/>
                </a:solidFill>
                <a:latin typeface="Spline Sans" pitchFamily="34" charset="0"/>
                <a:ea typeface="Spline Sans" pitchFamily="34" charset="-122"/>
              </a:rPr>
              <a:t>]</a:t>
            </a:r>
          </a:p>
          <a:p>
            <a:pPr marL="742950" lvl="1" indent="-285750">
              <a:lnSpc>
                <a:spcPts val="2799"/>
              </a:lnSpc>
              <a:buFont typeface="Arial" panose="020B0604020202020204" pitchFamily="34" charset="0"/>
              <a:buChar char="•"/>
            </a:pPr>
            <a:r>
              <a:rPr lang="en-US" sz="2000" b="1" dirty="0" err="1">
                <a:solidFill>
                  <a:schemeClr val="bg1"/>
                </a:solidFill>
                <a:latin typeface="Spline Sans" pitchFamily="34" charset="0"/>
                <a:ea typeface="Spline Sans" pitchFamily="34" charset="-122"/>
              </a:rPr>
              <a:t>Strutture</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dati</a:t>
            </a:r>
            <a:r>
              <a:rPr lang="en-US" sz="2000" b="1" dirty="0">
                <a:solidFill>
                  <a:schemeClr val="bg1"/>
                </a:solidFill>
                <a:latin typeface="Spline Sans" pitchFamily="34" charset="0"/>
                <a:ea typeface="Spline Sans" pitchFamily="34" charset="-122"/>
              </a:rPr>
              <a:t> e </a:t>
            </a:r>
            <a:r>
              <a:rPr lang="en-US" sz="2000" b="1" dirty="0" err="1">
                <a:solidFill>
                  <a:schemeClr val="bg1"/>
                </a:solidFill>
                <a:latin typeface="Spline Sans" pitchFamily="34" charset="0"/>
                <a:ea typeface="Spline Sans" pitchFamily="34" charset="-122"/>
              </a:rPr>
              <a:t>algoritmi</a:t>
            </a:r>
            <a:endParaRPr lang="en-US" sz="2000" b="1" dirty="0">
              <a:solidFill>
                <a:schemeClr val="bg1"/>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en-US" sz="2000" b="1" dirty="0">
                <a:solidFill>
                  <a:schemeClr val="bg1"/>
                </a:solidFill>
                <a:latin typeface="Spline Sans" pitchFamily="34" charset="0"/>
                <a:ea typeface="Spline Sans" pitchFamily="34" charset="-122"/>
              </a:rPr>
              <a:t>Heap, Heapsort procedure e </a:t>
            </a:r>
            <a:r>
              <a:rPr lang="en-US" sz="2000" b="1" dirty="0" err="1">
                <a:solidFill>
                  <a:schemeClr val="bg1"/>
                </a:solidFill>
                <a:latin typeface="Spline Sans" pitchFamily="34" charset="0"/>
                <a:ea typeface="Spline Sans" pitchFamily="34" charset="-122"/>
              </a:rPr>
              <a:t>propietà</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Esercizi</a:t>
            </a:r>
            <a:r>
              <a:rPr lang="en-US" sz="2000" b="1" dirty="0">
                <a:solidFill>
                  <a:schemeClr val="bg1"/>
                </a:solidFill>
                <a:latin typeface="Spline Sans" pitchFamily="34" charset="0"/>
                <a:ea typeface="Spline Sans" pitchFamily="34" charset="-122"/>
              </a:rPr>
              <a:t>]</a:t>
            </a:r>
          </a:p>
          <a:p>
            <a:pPr lvl="1">
              <a:lnSpc>
                <a:spcPts val="2799"/>
              </a:lnSpc>
            </a:pPr>
            <a:endParaRPr lang="en-US" sz="2000" b="1" dirty="0">
              <a:solidFill>
                <a:schemeClr val="bg1"/>
              </a:solidFill>
              <a:latin typeface="Spline Sans" pitchFamily="34" charset="0"/>
              <a:ea typeface="Spline Sans" pitchFamily="34" charset="-122"/>
            </a:endParaRPr>
          </a:p>
          <a:p>
            <a:pPr marL="285750" indent="-285750">
              <a:lnSpc>
                <a:spcPts val="2799"/>
              </a:lnSpc>
              <a:buFont typeface="Arial" panose="020B0604020202020204" pitchFamily="34" charset="0"/>
              <a:buChar char="•"/>
            </a:pPr>
            <a:endParaRPr lang="en-US" sz="1531" b="1" dirty="0">
              <a:solidFill>
                <a:schemeClr val="bg1"/>
              </a:solidFill>
              <a:latin typeface="Spline Sans" pitchFamily="34" charset="0"/>
              <a:ea typeface="Spline Sans" pitchFamily="34" charset="-122"/>
            </a:endParaRPr>
          </a:p>
          <a:p>
            <a:pPr marL="285750" indent="-285750">
              <a:lnSpc>
                <a:spcPts val="2799"/>
              </a:lnSpc>
              <a:buFont typeface="Arial" panose="020B0604020202020204" pitchFamily="34" charset="0"/>
              <a:buChar char="•"/>
            </a:pPr>
            <a:endParaRPr lang="en-US" sz="1531" b="1" dirty="0">
              <a:solidFill>
                <a:srgbClr val="16FFBB"/>
              </a:solidFill>
              <a:latin typeface="Spline Sans" pitchFamily="34" charset="0"/>
              <a:ea typeface="Spline Sans" pitchFamily="34" charset="-122"/>
            </a:endParaRPr>
          </a:p>
          <a:p>
            <a:pPr marL="0" indent="0">
              <a:lnSpc>
                <a:spcPts val="2799"/>
              </a:lnSpc>
              <a:buNone/>
            </a:pPr>
            <a:endParaRPr lang="en-US" sz="1750" dirty="0"/>
          </a:p>
        </p:txBody>
      </p:sp>
      <p:sp>
        <p:nvSpPr>
          <p:cNvPr id="9" name="Text 4"/>
          <p:cNvSpPr/>
          <p:nvPr/>
        </p:nvSpPr>
        <p:spPr>
          <a:xfrm>
            <a:off x="12549352" y="7794602"/>
            <a:ext cx="2081048" cy="388858"/>
          </a:xfrm>
          <a:prstGeom prst="rect">
            <a:avLst/>
          </a:prstGeom>
          <a:noFill/>
          <a:ln/>
        </p:spPr>
        <p:txBody>
          <a:bodyPr wrap="none" rtlCol="0" anchor="t"/>
          <a:lstStyle/>
          <a:p>
            <a:pPr marL="0" indent="0" algn="l">
              <a:lnSpc>
                <a:spcPts val="3062"/>
              </a:lnSpc>
              <a:buNone/>
            </a:pPr>
            <a:r>
              <a:rPr lang="en-US" sz="2187" b="1" dirty="0">
                <a:solidFill>
                  <a:srgbClr val="E0E4E6"/>
                </a:solidFill>
                <a:latin typeface="Barlow" pitchFamily="34" charset="0"/>
                <a:ea typeface="Barlow" pitchFamily="34" charset="-122"/>
                <a:cs typeface="Barlow" pitchFamily="34" charset="-120"/>
              </a:rPr>
              <a:t>Alessio Mezzina</a:t>
            </a:r>
            <a:endParaRPr lang="en-US" sz="2187" dirty="0"/>
          </a:p>
        </p:txBody>
      </p:sp>
      <p:pic>
        <p:nvPicPr>
          <p:cNvPr id="16" name="Immagine 15" descr="Immagine che contiene testo, calligrafia, schermata&#10;&#10;Descrizione generata automaticamente">
            <a:extLst>
              <a:ext uri="{FF2B5EF4-FFF2-40B4-BE49-F238E27FC236}">
                <a16:creationId xmlns:a16="http://schemas.microsoft.com/office/drawing/2014/main" id="{6B0CB299-D110-BF2A-3C85-AED5876D50BD}"/>
              </a:ext>
            </a:extLst>
          </p:cNvPr>
          <p:cNvPicPr>
            <a:picLocks noChangeAspect="1"/>
          </p:cNvPicPr>
          <p:nvPr/>
        </p:nvPicPr>
        <p:blipFill rotWithShape="1">
          <a:blip r:embed="rId4"/>
          <a:srcRect l="24945" r="22226"/>
          <a:stretch/>
        </p:blipFill>
        <p:spPr>
          <a:xfrm>
            <a:off x="0" y="0"/>
            <a:ext cx="6505903" cy="8214100"/>
          </a:xfrm>
          <a:prstGeom prst="rect">
            <a:avLst/>
          </a:prstGeom>
        </p:spPr>
      </p:pic>
      <p:pic>
        <p:nvPicPr>
          <p:cNvPr id="18" name="Elemento grafico 17">
            <a:extLst>
              <a:ext uri="{FF2B5EF4-FFF2-40B4-BE49-F238E27FC236}">
                <a16:creationId xmlns:a16="http://schemas.microsoft.com/office/drawing/2014/main" id="{710FF325-BDBF-C704-761D-44031438FB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560" y="4561490"/>
            <a:ext cx="2742544" cy="34275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1749F-3403-5C69-0120-057E76DFD96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CF45E8E-06C5-60AE-19D1-4617532E920F}"/>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0440456-12E3-3B92-E64C-BEF34BFDBADF}"/>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F28497E2-F87D-4E78-F307-373BA7C13BFB}"/>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Esercizi</a:t>
            </a:r>
            <a:r>
              <a:rPr lang="en-US" sz="4374" b="1" dirty="0">
                <a:solidFill>
                  <a:srgbClr val="F0FCFF"/>
                </a:solidFill>
                <a:latin typeface="Spline Sans" pitchFamily="34" charset="0"/>
                <a:ea typeface="Spline Sans" pitchFamily="34" charset="-122"/>
                <a:cs typeface="Spline Sans" pitchFamily="34" charset="-120"/>
              </a:rPr>
              <a:t>:</a:t>
            </a:r>
            <a:endParaRPr lang="en-US" sz="4374" dirty="0"/>
          </a:p>
        </p:txBody>
      </p:sp>
      <p:sp>
        <p:nvSpPr>
          <p:cNvPr id="6" name="Text 2">
            <a:extLst>
              <a:ext uri="{FF2B5EF4-FFF2-40B4-BE49-F238E27FC236}">
                <a16:creationId xmlns:a16="http://schemas.microsoft.com/office/drawing/2014/main" id="{F83C26BB-5965-3194-64EF-38D95A276658}"/>
              </a:ext>
            </a:extLst>
          </p:cNvPr>
          <p:cNvSpPr/>
          <p:nvPr/>
        </p:nvSpPr>
        <p:spPr>
          <a:xfrm>
            <a:off x="286439" y="1185319"/>
            <a:ext cx="14244809" cy="6969403"/>
          </a:xfrm>
          <a:prstGeom prst="rect">
            <a:avLst/>
          </a:prstGeom>
          <a:noFill/>
          <a:ln/>
        </p:spPr>
        <p:txBody>
          <a:bodyPr wrap="square" rtlCol="0" anchor="t"/>
          <a:lstStyle/>
          <a:p>
            <a:pPr marL="457200" indent="-457200" algn="l">
              <a:buAutoNum type="arabicParenBoth"/>
            </a:pPr>
            <a:r>
              <a:rPr lang="it-IT" sz="2000" dirty="0">
                <a:solidFill>
                  <a:schemeClr val="bg1"/>
                </a:solidFill>
              </a:rPr>
              <a:t>Si supponga di eseguire sull'array [</a:t>
            </a:r>
            <a:r>
              <a:rPr lang="it-IT" sz="2000" dirty="0">
                <a:solidFill>
                  <a:schemeClr val="bg1"/>
                </a:solidFill>
                <a:latin typeface="Söhne"/>
              </a:rPr>
              <a:t>10,20,25,6,12,15,4,16</a:t>
            </a:r>
            <a:r>
              <a:rPr lang="it-IT" sz="2000" dirty="0">
                <a:solidFill>
                  <a:schemeClr val="bg1"/>
                </a:solidFill>
              </a:rPr>
              <a:t>] di 8 elementi la procedura Build-Max-Heap.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lgn="l">
              <a:buAutoNum type="arabicParenBoth"/>
            </a:pPr>
            <a:endParaRPr lang="it-IT" sz="2000" dirty="0">
              <a:solidFill>
                <a:schemeClr val="bg1"/>
              </a:solidFill>
            </a:endParaRPr>
          </a:p>
          <a:p>
            <a:pPr marL="457200" indent="-457200" algn="l">
              <a:buAutoNum type="arabicParenBoth"/>
            </a:pPr>
            <a:r>
              <a:rPr lang="it-IT" sz="2000" dirty="0">
                <a:solidFill>
                  <a:schemeClr val="bg1"/>
                </a:solidFill>
              </a:rPr>
              <a:t>Si supponga di eseguire sull'array [3,7,9,2,5,12,11,15,10,8,4,6] di 12 elementi la procedura Build-Max-Heap.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lgn="l">
              <a:buAutoNum type="arabicParenBoth"/>
            </a:pPr>
            <a:endParaRPr lang="it-IT" sz="2000" dirty="0">
              <a:solidFill>
                <a:schemeClr val="bg1"/>
              </a:solidFill>
              <a:latin typeface="Söhne"/>
            </a:endParaRPr>
          </a:p>
          <a:p>
            <a:pPr marL="457200" indent="-457200">
              <a:buFontTx/>
              <a:buAutoNum type="arabicParenBoth"/>
            </a:pPr>
            <a:r>
              <a:rPr lang="it-IT" sz="2000" dirty="0">
                <a:solidFill>
                  <a:schemeClr val="bg1"/>
                </a:solidFill>
              </a:rPr>
              <a:t>Si supponga di eseguire sull'array [3,7,9,2,5,12,11,15,10,8,4,6] di 12 elementi la procedura Build-Min-Heap.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p>
          <a:p>
            <a:pPr marL="457200" indent="-457200">
              <a:buFontTx/>
              <a:buAutoNum type="arabicParenBoth"/>
            </a:pPr>
            <a:endParaRPr lang="it-IT" sz="2000" dirty="0">
              <a:solidFill>
                <a:schemeClr val="bg1"/>
              </a:solidFill>
              <a:latin typeface="Söhne"/>
            </a:endParaRPr>
          </a:p>
          <a:p>
            <a:pPr marL="457200" indent="-457200">
              <a:buFontTx/>
              <a:buAutoNum type="arabicParenBoth"/>
            </a:pPr>
            <a:r>
              <a:rPr lang="it-IT" sz="2000" dirty="0">
                <a:solidFill>
                  <a:schemeClr val="bg1"/>
                </a:solidFill>
                <a:latin typeface="Söhne"/>
              </a:rPr>
              <a:t>Esercizio esame:</a:t>
            </a:r>
          </a:p>
          <a:p>
            <a:pPr marL="457200" indent="-457200">
              <a:buFontTx/>
              <a:buAutoNum type="arabicParenBoth"/>
            </a:pPr>
            <a:endParaRPr lang="it-IT" sz="2000" dirty="0">
              <a:solidFill>
                <a:schemeClr val="bg1"/>
              </a:solidFill>
              <a:latin typeface="Söhne"/>
            </a:endParaRPr>
          </a:p>
          <a:p>
            <a:pPr marL="457200" indent="-457200">
              <a:buFontTx/>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r>
              <a:rPr lang="it-IT" sz="2000" dirty="0">
                <a:solidFill>
                  <a:schemeClr val="bg1"/>
                </a:solidFill>
                <a:latin typeface="Söhne"/>
              </a:rPr>
              <a:t>Si supponga di operare su di un Min-Heap inizialmente vuoto, inserendo le seguenti 13 chiavi, nell’ordine dato: ⟨10, 9, 6, 8, 4, 11, 13, 12, 7, 5, 3, 1, 2⟩. Si fornisca la configurazione (disegnare l’albero) Min-Heap dopo ciascuna delle 13 operazioni di inserimento. Indicare infine quale sarebbe la configurazione della struttura dati dopo un’operazione di estrazione del minimo.</a:t>
            </a:r>
          </a:p>
          <a:p>
            <a:pPr marL="457200" indent="-457200" algn="l">
              <a:buAutoNum type="arabicParenBoth"/>
            </a:pPr>
            <a:endParaRPr lang="it-IT" sz="2000" dirty="0">
              <a:solidFill>
                <a:schemeClr val="bg1"/>
              </a:solidFill>
              <a:latin typeface="Söhne"/>
            </a:endParaRPr>
          </a:p>
          <a:p>
            <a:pPr marL="457200" indent="-457200" algn="l">
              <a:buAutoNum type="arabicParenBoth"/>
            </a:pPr>
            <a:r>
              <a:rPr lang="it-IT" sz="2000" dirty="0">
                <a:solidFill>
                  <a:schemeClr val="bg1"/>
                </a:solidFill>
                <a:latin typeface="Söhne"/>
              </a:rPr>
              <a:t>Si supponga di operare su di un Max-Heap inizialmente vuoto, inserendo le seguenti 13 chiavi, nell’ordine dato: ⟨2, 5, 4, 7, 9, 8, 10, 15, 11, 12, 17, 14, 16⟩. Si fornisca la configurazione (disegnare l’albero) del Max-Heap dopo ciascuna delle 13 operazioni di inserimento. Indicare quale sarebbe stata la configurazione del Max-Heap nel caso in cui la struttura dati fosse stata costruita mediante l’applicazione della procedura Build-Max-Heap applicata alla medesima sequenza di chiavi.</a:t>
            </a:r>
          </a:p>
          <a:p>
            <a:pPr marL="457200" indent="-457200" algn="l">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p:txBody>
      </p:sp>
      <p:pic>
        <p:nvPicPr>
          <p:cNvPr id="7" name="Immagine 6">
            <a:extLst>
              <a:ext uri="{FF2B5EF4-FFF2-40B4-BE49-F238E27FC236}">
                <a16:creationId xmlns:a16="http://schemas.microsoft.com/office/drawing/2014/main" id="{D0EF9F5D-4B24-1375-B386-A25413287085}"/>
              </a:ext>
            </a:extLst>
          </p:cNvPr>
          <p:cNvPicPr>
            <a:picLocks noChangeAspect="1"/>
          </p:cNvPicPr>
          <p:nvPr/>
        </p:nvPicPr>
        <p:blipFill>
          <a:blip r:embed="rId4"/>
          <a:stretch>
            <a:fillRect/>
          </a:stretch>
        </p:blipFill>
        <p:spPr>
          <a:xfrm>
            <a:off x="2637595" y="4004449"/>
            <a:ext cx="11397894" cy="1331141"/>
          </a:xfrm>
          <a:prstGeom prst="rect">
            <a:avLst/>
          </a:prstGeom>
        </p:spPr>
      </p:pic>
    </p:spTree>
    <p:extLst>
      <p:ext uri="{BB962C8B-B14F-4D97-AF65-F5344CB8AC3E}">
        <p14:creationId xmlns:p14="http://schemas.microsoft.com/office/powerpoint/2010/main" val="3579430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D7E7F-7013-9D95-F29C-E59FA32A0CE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8AAF3D4-CCBC-66F9-531B-4E1DC06BC36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E7F14226-A538-6467-0ECF-CF967889E776}"/>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7B7E3BBE-F2C3-3369-8BE4-7EDE5352E80A}"/>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Esercizi</a:t>
            </a:r>
            <a:r>
              <a:rPr lang="en-US" sz="4374" b="1" dirty="0">
                <a:solidFill>
                  <a:srgbClr val="F0FCFF"/>
                </a:solidFill>
                <a:latin typeface="Spline Sans" pitchFamily="34" charset="0"/>
                <a:ea typeface="Spline Sans" pitchFamily="34" charset="-122"/>
                <a:cs typeface="Spline Sans" pitchFamily="34" charset="-120"/>
              </a:rPr>
              <a:t>:</a:t>
            </a:r>
            <a:endParaRPr lang="en-US" sz="4374" dirty="0"/>
          </a:p>
        </p:txBody>
      </p:sp>
      <p:sp>
        <p:nvSpPr>
          <p:cNvPr id="6" name="Text 2">
            <a:extLst>
              <a:ext uri="{FF2B5EF4-FFF2-40B4-BE49-F238E27FC236}">
                <a16:creationId xmlns:a16="http://schemas.microsoft.com/office/drawing/2014/main" id="{A6F984B0-73D1-68BA-6391-C3C402191A47}"/>
              </a:ext>
            </a:extLst>
          </p:cNvPr>
          <p:cNvSpPr/>
          <p:nvPr/>
        </p:nvSpPr>
        <p:spPr>
          <a:xfrm>
            <a:off x="0" y="1185319"/>
            <a:ext cx="14630399" cy="7044281"/>
          </a:xfrm>
          <a:prstGeom prst="rect">
            <a:avLst/>
          </a:prstGeom>
          <a:noFill/>
          <a:ln/>
        </p:spPr>
        <p:txBody>
          <a:bodyPr wrap="square" rtlCol="0" anchor="t"/>
          <a:lstStyle/>
          <a:p>
            <a:pPr marL="457200" indent="-457200" algn="l">
              <a:buAutoNum type="arabicParenBoth"/>
            </a:pPr>
            <a:r>
              <a:rPr lang="it-IT" sz="2000" dirty="0">
                <a:solidFill>
                  <a:schemeClr val="bg1"/>
                </a:solidFill>
              </a:rPr>
              <a:t>Si supponga di eseguire sull'array [</a:t>
            </a:r>
            <a:r>
              <a:rPr lang="it-IT" sz="2000" dirty="0">
                <a:solidFill>
                  <a:schemeClr val="bg1"/>
                </a:solidFill>
                <a:latin typeface="Söhne"/>
              </a:rPr>
              <a:t>10,20,25,6,12,15,4,16</a:t>
            </a:r>
            <a:r>
              <a:rPr lang="it-IT" sz="2000" dirty="0">
                <a:solidFill>
                  <a:schemeClr val="bg1"/>
                </a:solidFill>
              </a:rPr>
              <a:t>] di 8 elementi la procedura </a:t>
            </a:r>
            <a:r>
              <a:rPr lang="it-IT" sz="2000" dirty="0" err="1">
                <a:solidFill>
                  <a:schemeClr val="bg1"/>
                </a:solidFill>
              </a:rPr>
              <a:t>BuildMaxHeap</a:t>
            </a:r>
            <a:r>
              <a:rPr lang="it-IT" sz="2000" dirty="0">
                <a:solidFill>
                  <a:schemeClr val="bg1"/>
                </a:solidFill>
              </a:rPr>
              <a:t>.</a:t>
            </a:r>
            <a:br>
              <a:rPr lang="it-IT" sz="2000" dirty="0">
                <a:solidFill>
                  <a:schemeClr val="bg1"/>
                </a:solidFill>
              </a:rPr>
            </a:br>
            <a:r>
              <a:rPr lang="it-IT" sz="2000" dirty="0">
                <a:solidFill>
                  <a:schemeClr val="bg1"/>
                </a:solidFill>
              </a:rPr>
              <a:t>Indicare la configurazione dell'array dopo ciascuna delle iterazioni</a:t>
            </a:r>
          </a:p>
          <a:p>
            <a:pPr algn="l"/>
            <a:endParaRPr lang="it-IT" sz="2000" dirty="0">
              <a:solidFill>
                <a:schemeClr val="bg1"/>
              </a:solidFill>
              <a:latin typeface="Söhne"/>
            </a:endParaRPr>
          </a:p>
          <a:p>
            <a:pPr marL="457200" indent="-457200" algn="l">
              <a:buFont typeface="Arial" panose="020B0604020202020204" pitchFamily="34" charset="0"/>
              <a:buChar char="•"/>
            </a:pPr>
            <a:r>
              <a:rPr lang="it-IT" sz="2000" dirty="0">
                <a:solidFill>
                  <a:schemeClr val="bg1"/>
                </a:solidFill>
                <a:latin typeface="Söhne"/>
              </a:rPr>
              <a:t>Disegnare l’albero binario</a:t>
            </a:r>
          </a:p>
          <a:p>
            <a:pPr marL="457200" indent="-457200" algn="l">
              <a:buFont typeface="Arial" panose="020B0604020202020204" pitchFamily="34" charset="0"/>
              <a:buChar char="•"/>
            </a:pPr>
            <a:r>
              <a:rPr lang="it-IT" sz="2000" dirty="0">
                <a:solidFill>
                  <a:schemeClr val="bg1"/>
                </a:solidFill>
                <a:latin typeface="Söhne"/>
              </a:rPr>
              <a:t>Prendere l’ultimo elemento che ha un figlio, cioè </a:t>
            </a:r>
            <a:r>
              <a:rPr lang="it-IT" sz="2000" b="0" i="0" dirty="0">
                <a:solidFill>
                  <a:srgbClr val="ECECEC"/>
                </a:solidFill>
                <a:effectLst/>
                <a:latin typeface="KaTeX_Main"/>
              </a:rPr>
              <a:t>⌊n/2⌋ in questo caso n=8, quindi prendiamo</a:t>
            </a:r>
            <a:br>
              <a:rPr lang="it-IT" sz="2000" b="0" i="0" dirty="0">
                <a:solidFill>
                  <a:srgbClr val="ECECEC"/>
                </a:solidFill>
                <a:effectLst/>
                <a:latin typeface="KaTeX_Main"/>
              </a:rPr>
            </a:br>
            <a:r>
              <a:rPr lang="it-IT" sz="2000" b="0" i="0" dirty="0">
                <a:solidFill>
                  <a:srgbClr val="ECECEC"/>
                </a:solidFill>
                <a:effectLst/>
                <a:latin typeface="KaTeX_Main"/>
              </a:rPr>
              <a:t>quindi prendiamo l’elemento in posizione 4 (partendo da 1) cioè il 6 n</a:t>
            </a:r>
            <a:r>
              <a:rPr lang="it-IT" sz="2000" dirty="0">
                <a:solidFill>
                  <a:srgbClr val="ECECEC"/>
                </a:solidFill>
                <a:latin typeface="KaTeX_Main"/>
              </a:rPr>
              <a:t>otiamo che questo sottoalbero non soddisfa la proprietà max-heap quindi effettuiamo uno scambio (immagine 1)</a:t>
            </a:r>
            <a:endParaRPr lang="it-IT" sz="2000" dirty="0">
              <a:solidFill>
                <a:schemeClr val="bg1"/>
              </a:solidFill>
              <a:latin typeface="Söhne"/>
            </a:endParaRPr>
          </a:p>
          <a:p>
            <a:pPr marL="457200" indent="-457200" algn="l">
              <a:buFont typeface="Arial" panose="020B0604020202020204" pitchFamily="34" charset="0"/>
              <a:buChar char="•"/>
            </a:pPr>
            <a:r>
              <a:rPr lang="it-IT" sz="2000" dirty="0">
                <a:solidFill>
                  <a:schemeClr val="bg1"/>
                </a:solidFill>
                <a:latin typeface="Söhne"/>
              </a:rPr>
              <a:t>Continuiamo a fare lo stesso procedimento fino alla radice, (nuovo array [10,20,25,16,12,15,4,6]), dobbiamo proseguire con l’elemento 25 alla quale non apportiamo cambiamenti, e stessa cosa per il 20</a:t>
            </a:r>
          </a:p>
          <a:p>
            <a:pPr marL="457200" indent="-457200" algn="l">
              <a:buFont typeface="Arial" panose="020B0604020202020204" pitchFamily="34" charset="0"/>
              <a:buChar char="•"/>
            </a:pPr>
            <a:r>
              <a:rPr lang="it-IT" sz="2000" dirty="0">
                <a:solidFill>
                  <a:schemeClr val="bg1"/>
                </a:solidFill>
                <a:latin typeface="Söhne"/>
              </a:rPr>
              <a:t>Siamo arrivati alla radice, notiamo che il figlio sinistro è maggiore, prima di scambiare però notiamo che il figlio destro è ancora più grande, quindi diventerà la prossima radice, la funzione </a:t>
            </a:r>
            <a:r>
              <a:rPr lang="it-IT" sz="2000" b="0" i="0" dirty="0">
                <a:solidFill>
                  <a:srgbClr val="ECECEC"/>
                </a:solidFill>
                <a:effectLst/>
                <a:latin typeface="Söhne"/>
              </a:rPr>
              <a:t>Max-</a:t>
            </a:r>
            <a:r>
              <a:rPr lang="it-IT" sz="2000" b="0" i="0" dirty="0" err="1">
                <a:solidFill>
                  <a:srgbClr val="ECECEC"/>
                </a:solidFill>
                <a:effectLst/>
                <a:latin typeface="Söhne"/>
              </a:rPr>
              <a:t>Heapify</a:t>
            </a:r>
            <a:r>
              <a:rPr lang="it-IT" sz="2000" dirty="0">
                <a:solidFill>
                  <a:schemeClr val="bg1"/>
                </a:solidFill>
                <a:latin typeface="Söhne"/>
              </a:rPr>
              <a:t> viene quindi chiamata sul figlio che è stato scambiato</a:t>
            </a:r>
          </a:p>
        </p:txBody>
      </p:sp>
      <p:pic>
        <p:nvPicPr>
          <p:cNvPr id="9" name="Immagine 8">
            <a:extLst>
              <a:ext uri="{FF2B5EF4-FFF2-40B4-BE49-F238E27FC236}">
                <a16:creationId xmlns:a16="http://schemas.microsoft.com/office/drawing/2014/main" id="{BE113B49-3C08-84DC-BF0A-93EFC35C6235}"/>
              </a:ext>
            </a:extLst>
          </p:cNvPr>
          <p:cNvPicPr>
            <a:picLocks noChangeAspect="1"/>
          </p:cNvPicPr>
          <p:nvPr/>
        </p:nvPicPr>
        <p:blipFill>
          <a:blip r:embed="rId4"/>
          <a:stretch>
            <a:fillRect/>
          </a:stretch>
        </p:blipFill>
        <p:spPr>
          <a:xfrm>
            <a:off x="10875861" y="189909"/>
            <a:ext cx="3578270" cy="2289041"/>
          </a:xfrm>
          <a:prstGeom prst="rect">
            <a:avLst/>
          </a:prstGeom>
        </p:spPr>
      </p:pic>
      <p:pic>
        <p:nvPicPr>
          <p:cNvPr id="11" name="Immagine 10">
            <a:extLst>
              <a:ext uri="{FF2B5EF4-FFF2-40B4-BE49-F238E27FC236}">
                <a16:creationId xmlns:a16="http://schemas.microsoft.com/office/drawing/2014/main" id="{A18E0455-512C-B089-6F62-6CF6E0A4F0F7}"/>
              </a:ext>
            </a:extLst>
          </p:cNvPr>
          <p:cNvPicPr>
            <a:picLocks noChangeAspect="1"/>
          </p:cNvPicPr>
          <p:nvPr/>
        </p:nvPicPr>
        <p:blipFill>
          <a:blip r:embed="rId5"/>
          <a:stretch>
            <a:fillRect/>
          </a:stretch>
        </p:blipFill>
        <p:spPr>
          <a:xfrm>
            <a:off x="135473" y="5216544"/>
            <a:ext cx="4271274" cy="1560195"/>
          </a:xfrm>
          <a:prstGeom prst="rect">
            <a:avLst/>
          </a:prstGeom>
        </p:spPr>
      </p:pic>
      <p:pic>
        <p:nvPicPr>
          <p:cNvPr id="13" name="Immagine 12">
            <a:extLst>
              <a:ext uri="{FF2B5EF4-FFF2-40B4-BE49-F238E27FC236}">
                <a16:creationId xmlns:a16="http://schemas.microsoft.com/office/drawing/2014/main" id="{DE71189A-BBD9-CF13-49C5-BC8ACA1D7843}"/>
              </a:ext>
            </a:extLst>
          </p:cNvPr>
          <p:cNvPicPr>
            <a:picLocks noChangeAspect="1"/>
          </p:cNvPicPr>
          <p:nvPr/>
        </p:nvPicPr>
        <p:blipFill>
          <a:blip r:embed="rId6"/>
          <a:stretch>
            <a:fillRect/>
          </a:stretch>
        </p:blipFill>
        <p:spPr>
          <a:xfrm>
            <a:off x="4542220" y="4572911"/>
            <a:ext cx="5339910" cy="2067605"/>
          </a:xfrm>
          <a:prstGeom prst="rect">
            <a:avLst/>
          </a:prstGeom>
        </p:spPr>
      </p:pic>
      <p:sp>
        <p:nvSpPr>
          <p:cNvPr id="14" name="CasellaDiTesto 13">
            <a:extLst>
              <a:ext uri="{FF2B5EF4-FFF2-40B4-BE49-F238E27FC236}">
                <a16:creationId xmlns:a16="http://schemas.microsoft.com/office/drawing/2014/main" id="{47EF26EE-CF87-EA50-5E82-9FA4DAB6D979}"/>
              </a:ext>
            </a:extLst>
          </p:cNvPr>
          <p:cNvSpPr txBox="1"/>
          <p:nvPr/>
        </p:nvSpPr>
        <p:spPr>
          <a:xfrm>
            <a:off x="36322" y="4831540"/>
            <a:ext cx="572877" cy="369332"/>
          </a:xfrm>
          <a:prstGeom prst="rect">
            <a:avLst/>
          </a:prstGeom>
          <a:noFill/>
        </p:spPr>
        <p:txBody>
          <a:bodyPr wrap="square" rtlCol="0">
            <a:spAutoFit/>
          </a:bodyPr>
          <a:lstStyle/>
          <a:p>
            <a:r>
              <a:rPr lang="it-IT" dirty="0">
                <a:solidFill>
                  <a:schemeClr val="bg1"/>
                </a:solidFill>
              </a:rPr>
              <a:t>(1)</a:t>
            </a:r>
            <a:endParaRPr lang="en-US" dirty="0">
              <a:solidFill>
                <a:schemeClr val="bg1"/>
              </a:solidFill>
            </a:endParaRPr>
          </a:p>
        </p:txBody>
      </p:sp>
      <p:pic>
        <p:nvPicPr>
          <p:cNvPr id="18" name="Immagine 17">
            <a:extLst>
              <a:ext uri="{FF2B5EF4-FFF2-40B4-BE49-F238E27FC236}">
                <a16:creationId xmlns:a16="http://schemas.microsoft.com/office/drawing/2014/main" id="{D5EFD42E-58E1-88BF-E5C1-791F2B12A520}"/>
              </a:ext>
            </a:extLst>
          </p:cNvPr>
          <p:cNvPicPr>
            <a:picLocks noChangeAspect="1"/>
          </p:cNvPicPr>
          <p:nvPr/>
        </p:nvPicPr>
        <p:blipFill>
          <a:blip r:embed="rId7"/>
          <a:stretch>
            <a:fillRect/>
          </a:stretch>
        </p:blipFill>
        <p:spPr>
          <a:xfrm>
            <a:off x="9080987" y="6129886"/>
            <a:ext cx="5373144" cy="1853395"/>
          </a:xfrm>
          <a:prstGeom prst="rect">
            <a:avLst/>
          </a:prstGeom>
        </p:spPr>
      </p:pic>
    </p:spTree>
    <p:extLst>
      <p:ext uri="{BB962C8B-B14F-4D97-AF65-F5344CB8AC3E}">
        <p14:creationId xmlns:p14="http://schemas.microsoft.com/office/powerpoint/2010/main" val="159554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3FA5B-3CD1-00F3-78C3-39819DCF6B2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441ED45-94B9-7BDE-3F66-70613620EAE8}"/>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AD0DD47-AEF6-F0FB-1C96-FC6D6370CA51}"/>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3543D9C7-701F-39AE-5B74-233DBA0EC45D}"/>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Esercizi</a:t>
            </a:r>
            <a:r>
              <a:rPr lang="en-US" sz="4374" b="1" dirty="0">
                <a:solidFill>
                  <a:srgbClr val="F0FCFF"/>
                </a:solidFill>
                <a:latin typeface="Spline Sans" pitchFamily="34" charset="0"/>
                <a:ea typeface="Spline Sans" pitchFamily="34" charset="-122"/>
                <a:cs typeface="Spline Sans" pitchFamily="34" charset="-120"/>
              </a:rPr>
              <a:t>:</a:t>
            </a:r>
            <a:endParaRPr lang="en-US" sz="4374" dirty="0"/>
          </a:p>
        </p:txBody>
      </p:sp>
      <p:sp>
        <p:nvSpPr>
          <p:cNvPr id="6" name="Text 2">
            <a:extLst>
              <a:ext uri="{FF2B5EF4-FFF2-40B4-BE49-F238E27FC236}">
                <a16:creationId xmlns:a16="http://schemas.microsoft.com/office/drawing/2014/main" id="{A9C9EEE9-FB03-1C2F-2489-F3750CACE9C6}"/>
              </a:ext>
            </a:extLst>
          </p:cNvPr>
          <p:cNvSpPr/>
          <p:nvPr/>
        </p:nvSpPr>
        <p:spPr>
          <a:xfrm>
            <a:off x="0" y="1185319"/>
            <a:ext cx="14630399" cy="7044281"/>
          </a:xfrm>
          <a:prstGeom prst="rect">
            <a:avLst/>
          </a:prstGeom>
          <a:noFill/>
          <a:ln/>
        </p:spPr>
        <p:txBody>
          <a:bodyPr wrap="square" rtlCol="0" anchor="t"/>
          <a:lstStyle/>
          <a:p>
            <a:pPr marL="457200" indent="-457200" algn="l">
              <a:buAutoNum type="arabicParenBoth"/>
            </a:pPr>
            <a:r>
              <a:rPr lang="it-IT" sz="2000" dirty="0">
                <a:solidFill>
                  <a:schemeClr val="bg1"/>
                </a:solidFill>
              </a:rPr>
              <a:t>Si supponga di eseguire sull'array [3,7,9,2,5,12,11,15,10,8,4,6] di 12 elementi la procedura Build-Max-Heap.</a:t>
            </a:r>
            <a:br>
              <a:rPr lang="it-IT" sz="2000" dirty="0">
                <a:solidFill>
                  <a:schemeClr val="bg1"/>
                </a:solidFill>
              </a:rPr>
            </a:br>
            <a:r>
              <a:rPr lang="it-IT" sz="2000" dirty="0">
                <a:solidFill>
                  <a:schemeClr val="bg1"/>
                </a:solidFill>
              </a:rPr>
              <a:t>Indicare la configurazione dell'array dopo ciascuna delle 6 iterazioni previste dalla procedura di costruzione.</a:t>
            </a:r>
            <a:endParaRPr lang="it-IT" b="0" i="0" dirty="0">
              <a:solidFill>
                <a:srgbClr val="ECECEC"/>
              </a:solidFill>
              <a:effectLst/>
              <a:latin typeface="Söhne"/>
            </a:endParaRPr>
          </a:p>
          <a:p>
            <a:pPr algn="l"/>
            <a:endParaRPr lang="it-IT" b="0" i="0" dirty="0">
              <a:solidFill>
                <a:srgbClr val="ECECEC"/>
              </a:solidFill>
              <a:effectLst/>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endParaRPr lang="it-IT" sz="2000" dirty="0">
              <a:solidFill>
                <a:schemeClr val="bg1"/>
              </a:solidFill>
              <a:latin typeface="Söhne"/>
            </a:endParaRPr>
          </a:p>
          <a:p>
            <a:pPr marL="457200" indent="-457200" algn="l">
              <a:buAutoNum type="arabicParenBoth"/>
            </a:pPr>
            <a:r>
              <a:rPr lang="it-IT" sz="2000" dirty="0">
                <a:solidFill>
                  <a:schemeClr val="bg1"/>
                </a:solidFill>
              </a:rPr>
              <a:t>[3,7,9,2,5,12,11,15,10,8,4,6] (si confronta il 12 con il 6, nessuno scambio)</a:t>
            </a:r>
            <a:endParaRPr lang="it-IT" sz="2000" dirty="0">
              <a:solidFill>
                <a:schemeClr val="bg1"/>
              </a:solidFill>
              <a:latin typeface="Söhne"/>
            </a:endParaRPr>
          </a:p>
        </p:txBody>
      </p:sp>
      <p:pic>
        <p:nvPicPr>
          <p:cNvPr id="8" name="Immagine 7" descr="Immagine che contiene testo, calligrafia, carta, documento&#10;&#10;Descrizione generata automaticamente">
            <a:extLst>
              <a:ext uri="{FF2B5EF4-FFF2-40B4-BE49-F238E27FC236}">
                <a16:creationId xmlns:a16="http://schemas.microsoft.com/office/drawing/2014/main" id="{AE0AD75E-C0F5-45C1-BFC8-B45F8D840822}"/>
              </a:ext>
            </a:extLst>
          </p:cNvPr>
          <p:cNvPicPr>
            <a:picLocks noChangeAspect="1"/>
          </p:cNvPicPr>
          <p:nvPr/>
        </p:nvPicPr>
        <p:blipFill>
          <a:blip r:embed="rId4"/>
          <a:stretch>
            <a:fillRect/>
          </a:stretch>
        </p:blipFill>
        <p:spPr>
          <a:xfrm>
            <a:off x="10154086" y="2137272"/>
            <a:ext cx="4069825" cy="5794872"/>
          </a:xfrm>
          <a:prstGeom prst="rect">
            <a:avLst/>
          </a:prstGeom>
        </p:spPr>
      </p:pic>
    </p:spTree>
    <p:extLst>
      <p:ext uri="{BB962C8B-B14F-4D97-AF65-F5344CB8AC3E}">
        <p14:creationId xmlns:p14="http://schemas.microsoft.com/office/powerpoint/2010/main" val="3185424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FC009-5824-2E63-B149-475B8685B6E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4456B26-2DE7-6207-B67E-06EA4EFAD38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9A98553-15FA-8A7B-4821-42E256AD17A5}"/>
              </a:ext>
            </a:extLst>
          </p:cNvPr>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a:extLst>
              <a:ext uri="{FF2B5EF4-FFF2-40B4-BE49-F238E27FC236}">
                <a16:creationId xmlns:a16="http://schemas.microsoft.com/office/drawing/2014/main" id="{0C9C6395-82F4-EE33-FB8C-91AFA77B9CBA}"/>
              </a:ext>
            </a:extLst>
          </p:cNvPr>
          <p:cNvPicPr>
            <a:picLocks noChangeAspect="1"/>
          </p:cNvPicPr>
          <p:nvPr/>
        </p:nvPicPr>
        <p:blipFill>
          <a:blip r:embed="rId4"/>
          <a:stretch>
            <a:fillRect/>
          </a:stretch>
        </p:blipFill>
        <p:spPr>
          <a:xfrm>
            <a:off x="0" y="0"/>
            <a:ext cx="5486400" cy="8229600"/>
          </a:xfrm>
          <a:prstGeom prst="rect">
            <a:avLst/>
          </a:prstGeom>
        </p:spPr>
      </p:pic>
      <p:sp>
        <p:nvSpPr>
          <p:cNvPr id="5" name="Text 1">
            <a:extLst>
              <a:ext uri="{FF2B5EF4-FFF2-40B4-BE49-F238E27FC236}">
                <a16:creationId xmlns:a16="http://schemas.microsoft.com/office/drawing/2014/main" id="{56A7D8F0-FCDC-F9F0-373D-ECD073E89519}"/>
              </a:ext>
            </a:extLst>
          </p:cNvPr>
          <p:cNvSpPr/>
          <p:nvPr/>
        </p:nvSpPr>
        <p:spPr>
          <a:xfrm>
            <a:off x="0" y="0"/>
            <a:ext cx="5486400" cy="8342616"/>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Obiettivi</a:t>
            </a:r>
            <a:r>
              <a:rPr lang="en-US" sz="4374" b="1" dirty="0">
                <a:solidFill>
                  <a:srgbClr val="F0FCFF"/>
                </a:solidFill>
                <a:latin typeface="Spline Sans" pitchFamily="34" charset="0"/>
                <a:ea typeface="Spline Sans" pitchFamily="34" charset="-122"/>
                <a:cs typeface="Spline Sans" pitchFamily="34" charset="-120"/>
              </a:rPr>
              <a:t> e </a:t>
            </a:r>
            <a:r>
              <a:rPr lang="en-US" sz="4374" b="1" dirty="0" err="1">
                <a:solidFill>
                  <a:srgbClr val="F0FCFF"/>
                </a:solidFill>
                <a:latin typeface="Spline Sans" pitchFamily="34" charset="0"/>
                <a:ea typeface="Spline Sans" pitchFamily="34" charset="-122"/>
                <a:cs typeface="Spline Sans" pitchFamily="34" charset="-120"/>
              </a:rPr>
              <a:t>struttura</a:t>
            </a:r>
            <a:endParaRPr lang="en-US" sz="4374" b="1" dirty="0">
              <a:solidFill>
                <a:srgbClr val="F0FCFF"/>
              </a:solidFill>
              <a:latin typeface="Spline Sans" pitchFamily="34" charset="0"/>
              <a:ea typeface="Spline Sans" pitchFamily="34" charset="-122"/>
              <a:cs typeface="Spline Sans" pitchFamily="34" charset="-120"/>
            </a:endParaRPr>
          </a:p>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del </a:t>
            </a:r>
            <a:r>
              <a:rPr lang="en-US" sz="4374" b="1" dirty="0" err="1">
                <a:solidFill>
                  <a:srgbClr val="F0FCFF"/>
                </a:solidFill>
                <a:latin typeface="Spline Sans" pitchFamily="34" charset="0"/>
                <a:ea typeface="Spline Sans" pitchFamily="34" charset="-122"/>
                <a:cs typeface="Spline Sans" pitchFamily="34" charset="-120"/>
              </a:rPr>
              <a:t>tutorato</a:t>
            </a:r>
            <a:endParaRPr lang="en-US" sz="4374" dirty="0"/>
          </a:p>
        </p:txBody>
      </p:sp>
      <p:sp>
        <p:nvSpPr>
          <p:cNvPr id="6" name="Text 2">
            <a:extLst>
              <a:ext uri="{FF2B5EF4-FFF2-40B4-BE49-F238E27FC236}">
                <a16:creationId xmlns:a16="http://schemas.microsoft.com/office/drawing/2014/main" id="{55F4FBF3-2A73-AABC-8F3A-69BFB1070575}"/>
              </a:ext>
            </a:extLst>
          </p:cNvPr>
          <p:cNvSpPr/>
          <p:nvPr/>
        </p:nvSpPr>
        <p:spPr>
          <a:xfrm>
            <a:off x="5486400" y="-14545"/>
            <a:ext cx="9144000" cy="8229600"/>
          </a:xfrm>
          <a:prstGeom prst="rect">
            <a:avLst/>
          </a:prstGeom>
          <a:noFill/>
          <a:ln/>
        </p:spPr>
        <p:txBody>
          <a:bodyPr wrap="square" rtlCol="0" anchor="t"/>
          <a:lstStyle/>
          <a:p>
            <a:pPr>
              <a:lnSpc>
                <a:spcPts val="2799"/>
              </a:lnSpc>
            </a:pPr>
            <a:r>
              <a:rPr lang="it-IT" sz="1600" b="1" dirty="0">
                <a:solidFill>
                  <a:srgbClr val="16FFBB"/>
                </a:solidFill>
                <a:latin typeface="Barlow" pitchFamily="34" charset="0"/>
              </a:rPr>
              <a:t>Contenuti degli Incontri:</a:t>
            </a:r>
            <a:endParaRPr lang="it-IT" b="1" dirty="0">
              <a:solidFill>
                <a:srgbClr val="16FFBB"/>
              </a:solidFill>
              <a:latin typeface="Spline Sans" pitchFamily="34" charset="0"/>
              <a:ea typeface="Spline Sans" pitchFamily="34" charset="-122"/>
            </a:endParaRP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ea typeface="Barlow" pitchFamily="34" charset="-122"/>
                <a:cs typeface="Barlow" pitchFamily="34" charset="-120"/>
              </a:rPr>
              <a:t>Approccio Pratico: </a:t>
            </a:r>
            <a:r>
              <a:rPr lang="it-IT" sz="1600" dirty="0">
                <a:solidFill>
                  <a:srgbClr val="E0E4E6"/>
                </a:solidFill>
                <a:latin typeface="Barlow" pitchFamily="34" charset="0"/>
              </a:rPr>
              <a:t>Esercizi</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Strumenti: </a:t>
            </a:r>
            <a:r>
              <a:rPr lang="it-IT" sz="1600" dirty="0">
                <a:solidFill>
                  <a:srgbClr val="E0E4E6"/>
                </a:solidFill>
                <a:latin typeface="Barlow" pitchFamily="34" charset="0"/>
                <a:ea typeface="Barlow" pitchFamily="34" charset="-122"/>
                <a:cs typeface="Barlow" pitchFamily="34" charset="-120"/>
              </a:rPr>
              <a:t>Durante </a:t>
            </a:r>
            <a:r>
              <a:rPr lang="it-IT" sz="1600" dirty="0">
                <a:solidFill>
                  <a:srgbClr val="E0E4E6"/>
                </a:solidFill>
                <a:latin typeface="Barlow" pitchFamily="34" charset="0"/>
              </a:rPr>
              <a:t>le sessioni, esploreremo l'uso degli pseudocodici e, occasionalmente, analizzeremo risultati sperimentali (codice) per consolidare la comprensione dei concetti di complessità.</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Eventuali vostre richieste</a:t>
            </a:r>
          </a:p>
          <a:p>
            <a:pPr>
              <a:lnSpc>
                <a:spcPts val="2799"/>
              </a:lnSpc>
            </a:pPr>
            <a:r>
              <a:rPr lang="it-IT" sz="1600" b="1" dirty="0">
                <a:solidFill>
                  <a:srgbClr val="16FFBB"/>
                </a:solidFill>
                <a:latin typeface="Barlow" pitchFamily="34" charset="0"/>
              </a:rPr>
              <a:t>Struttura degli incontri:</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Esercitazione: </a:t>
            </a:r>
            <a:r>
              <a:rPr lang="it-IT" sz="1600" dirty="0">
                <a:solidFill>
                  <a:srgbClr val="E0E4E6"/>
                </a:solidFill>
                <a:latin typeface="Barlow" pitchFamily="34" charset="0"/>
              </a:rPr>
              <a:t>Iniziamo con gli esercizi per immergerci immediatamente nella pratica.</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Integrazione Teorica: </a:t>
            </a:r>
            <a:r>
              <a:rPr lang="it-IT" sz="1600" dirty="0">
                <a:solidFill>
                  <a:srgbClr val="E0E4E6"/>
                </a:solidFill>
                <a:latin typeface="Barlow" pitchFamily="34" charset="0"/>
              </a:rPr>
              <a:t>Introduciamo e rivediamo la teoria necessaria al momento giusto, legandola strettamente agli esercizi trattati.</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Approfondimento: </a:t>
            </a:r>
            <a:r>
              <a:rPr lang="it-IT" sz="1600" dirty="0">
                <a:solidFill>
                  <a:srgbClr val="E0E4E6"/>
                </a:solidFill>
                <a:latin typeface="Barlow" pitchFamily="34" charset="0"/>
              </a:rPr>
              <a:t>Affrontiamo nuovi argomenti insieme, creando un ambiente di apprendimento collaborativo.</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Pausa: </a:t>
            </a:r>
            <a:r>
              <a:rPr lang="it-IT" sz="1600" dirty="0">
                <a:solidFill>
                  <a:srgbClr val="E0E4E6"/>
                </a:solidFill>
                <a:latin typeface="Barlow" pitchFamily="34" charset="0"/>
              </a:rPr>
              <a:t>Momento di riposo per rinfrescare la mente.</a:t>
            </a:r>
          </a:p>
          <a:p>
            <a:pPr marL="800100" lvl="1" indent="-342900">
              <a:lnSpc>
                <a:spcPts val="2799"/>
              </a:lnSpc>
              <a:buFont typeface="Arial" panose="020B0604020202020204" pitchFamily="34" charset="0"/>
              <a:buChar char="•"/>
            </a:pPr>
            <a:r>
              <a:rPr lang="it-IT" sz="1600" b="1" dirty="0">
                <a:solidFill>
                  <a:srgbClr val="16FFBB"/>
                </a:solidFill>
                <a:latin typeface="Barlow" pitchFamily="34" charset="0"/>
              </a:rPr>
              <a:t>Continuazione Esercitazioni: </a:t>
            </a:r>
            <a:r>
              <a:rPr lang="it-IT" sz="1600" dirty="0">
                <a:solidFill>
                  <a:srgbClr val="E0E4E6"/>
                </a:solidFill>
                <a:latin typeface="Barlow" pitchFamily="34" charset="0"/>
              </a:rPr>
              <a:t>Riprendiamo con ulteriori esercizi, incoraggiando la partecipazione attiva di tutti, senza pressioni. Chi desidera, può svolgere gli esercizi alla lavagna.</a:t>
            </a:r>
          </a:p>
          <a:p>
            <a:pPr>
              <a:lnSpc>
                <a:spcPts val="2799"/>
              </a:lnSpc>
            </a:pPr>
            <a:r>
              <a:rPr lang="it-IT" sz="1600" b="1" dirty="0">
                <a:solidFill>
                  <a:srgbClr val="16FFBB"/>
                </a:solidFill>
                <a:latin typeface="Barlow" pitchFamily="34" charset="0"/>
              </a:rPr>
              <a:t>Obiettivo finale:</a:t>
            </a:r>
          </a:p>
          <a:p>
            <a:pPr marL="742950" lvl="1" indent="-285750">
              <a:lnSpc>
                <a:spcPts val="2799"/>
              </a:lnSpc>
              <a:buFont typeface="Arial" panose="020B0604020202020204" pitchFamily="34" charset="0"/>
              <a:buChar char="•"/>
            </a:pPr>
            <a:r>
              <a:rPr lang="it-IT" sz="1600" dirty="0">
                <a:solidFill>
                  <a:srgbClr val="E0E4E6"/>
                </a:solidFill>
                <a:latin typeface="Barlow" pitchFamily="34" charset="0"/>
              </a:rPr>
              <a:t>Preparare gli studenti al meglio </a:t>
            </a:r>
            <a:r>
              <a:rPr lang="it-IT" sz="1600" b="1" dirty="0">
                <a:solidFill>
                  <a:srgbClr val="16FFBB"/>
                </a:solidFill>
                <a:latin typeface="Barlow" pitchFamily="34" charset="0"/>
              </a:rPr>
              <a:t>per l'esame</a:t>
            </a:r>
            <a:r>
              <a:rPr lang="it-IT" sz="1600" dirty="0">
                <a:solidFill>
                  <a:srgbClr val="E0E4E6"/>
                </a:solidFill>
                <a:latin typeface="Barlow" pitchFamily="34" charset="0"/>
              </a:rPr>
              <a:t>, attraverso:</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Esercizi</a:t>
            </a:r>
            <a:r>
              <a:rPr lang="it-IT" sz="1600" dirty="0">
                <a:solidFill>
                  <a:srgbClr val="E0E4E6"/>
                </a:solidFill>
                <a:latin typeface="Barlow" pitchFamily="34" charset="0"/>
              </a:rPr>
              <a:t> mirati che riflettono </a:t>
            </a:r>
            <a:r>
              <a:rPr lang="it-IT" sz="1600" b="1" dirty="0">
                <a:solidFill>
                  <a:srgbClr val="16FFBB"/>
                </a:solidFill>
                <a:latin typeface="Barlow" pitchFamily="34" charset="0"/>
              </a:rPr>
              <a:t>tipiche domande d'esame.</a:t>
            </a:r>
          </a:p>
          <a:p>
            <a:pPr marL="742950" lvl="1" indent="-285750">
              <a:lnSpc>
                <a:spcPts val="2799"/>
              </a:lnSpc>
              <a:buFont typeface="Arial" panose="020B0604020202020204" pitchFamily="34" charset="0"/>
              <a:buChar char="•"/>
            </a:pPr>
            <a:r>
              <a:rPr lang="it-IT" sz="1600" b="1" dirty="0">
                <a:solidFill>
                  <a:srgbClr val="16FFBB"/>
                </a:solidFill>
                <a:latin typeface="Barlow" pitchFamily="34" charset="0"/>
              </a:rPr>
              <a:t>Domande teoriche tipiche dell’esame.</a:t>
            </a:r>
          </a:p>
          <a:p>
            <a:pPr marL="742950" lvl="1" indent="-285750">
              <a:lnSpc>
                <a:spcPts val="2799"/>
              </a:lnSpc>
              <a:buFont typeface="Arial" panose="020B0604020202020204" pitchFamily="34" charset="0"/>
              <a:buChar char="•"/>
            </a:pPr>
            <a:r>
              <a:rPr lang="it-IT" sz="1600" dirty="0">
                <a:solidFill>
                  <a:srgbClr val="E0E4E6"/>
                </a:solidFill>
                <a:latin typeface="Barlow" pitchFamily="34" charset="0"/>
              </a:rPr>
              <a:t>Feedback diretto per consolidare le conoscenze e chiarire i dubbi.</a:t>
            </a:r>
          </a:p>
          <a:p>
            <a:pPr marL="0" indent="0">
              <a:lnSpc>
                <a:spcPts val="2799"/>
              </a:lnSpc>
              <a:buNone/>
            </a:pPr>
            <a:endParaRPr lang="en-US" sz="1750" dirty="0"/>
          </a:p>
        </p:txBody>
      </p:sp>
    </p:spTree>
    <p:extLst>
      <p:ext uri="{BB962C8B-B14F-4D97-AF65-F5344CB8AC3E}">
        <p14:creationId xmlns:p14="http://schemas.microsoft.com/office/powerpoint/2010/main" val="24453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19028"/>
          </a:xfrm>
          <a:prstGeom prst="rect">
            <a:avLst/>
          </a:prstGeom>
          <a:solidFill>
            <a:srgbClr val="0A081B">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0" y="1988176"/>
            <a:ext cx="5258991" cy="486013"/>
          </a:xfrm>
          <a:prstGeom prst="rect">
            <a:avLst/>
          </a:prstGeom>
          <a:noFill/>
          <a:ln/>
        </p:spPr>
        <p:txBody>
          <a:bodyPr wrap="none" rtlCol="0" anchor="t"/>
          <a:lstStyle/>
          <a:p>
            <a:pPr marL="0" indent="0">
              <a:lnSpc>
                <a:spcPts val="3827"/>
              </a:lnSpc>
              <a:buNone/>
            </a:pPr>
            <a:r>
              <a:rPr lang="en-US" sz="3062" b="1" dirty="0">
                <a:solidFill>
                  <a:srgbClr val="F0FCFF"/>
                </a:solidFill>
                <a:latin typeface="Spline Sans" pitchFamily="34" charset="0"/>
                <a:ea typeface="Spline Sans" pitchFamily="34" charset="-122"/>
                <a:cs typeface="Spline Sans" pitchFamily="34" charset="-120"/>
              </a:rPr>
              <a:t>Il problema dell'ordinamento</a:t>
            </a:r>
            <a:endParaRPr lang="en-US" sz="3062" dirty="0"/>
          </a:p>
        </p:txBody>
      </p:sp>
      <p:sp>
        <p:nvSpPr>
          <p:cNvPr id="6" name="Shape 2"/>
          <p:cNvSpPr/>
          <p:nvPr/>
        </p:nvSpPr>
        <p:spPr>
          <a:xfrm>
            <a:off x="170617" y="2633978"/>
            <a:ext cx="2085380" cy="4900255"/>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7" name="Text 3"/>
          <p:cNvSpPr/>
          <p:nvPr/>
        </p:nvSpPr>
        <p:spPr>
          <a:xfrm>
            <a:off x="318679" y="2748147"/>
            <a:ext cx="1743908" cy="243007"/>
          </a:xfrm>
          <a:prstGeom prst="rect">
            <a:avLst/>
          </a:prstGeom>
          <a:noFill/>
          <a:ln/>
        </p:spPr>
        <p:txBody>
          <a:bodyPr wrap="none" rtlCol="0" anchor="t"/>
          <a:lstStyle/>
          <a:p>
            <a:pPr marL="0" indent="0">
              <a:lnSpc>
                <a:spcPts val="1914"/>
              </a:lnSpc>
              <a:buNone/>
            </a:pPr>
            <a:r>
              <a:rPr lang="en-US" sz="1531" b="1" dirty="0" err="1">
                <a:solidFill>
                  <a:srgbClr val="16FFBB"/>
                </a:solidFill>
                <a:latin typeface="Spline Sans" pitchFamily="34" charset="0"/>
                <a:ea typeface="Spline Sans" pitchFamily="34" charset="-122"/>
                <a:cs typeface="Spline Sans" pitchFamily="34" charset="-120"/>
              </a:rPr>
              <a:t>Disordine</a:t>
            </a:r>
            <a:r>
              <a:rPr lang="en-US" sz="1531" b="1" dirty="0">
                <a:solidFill>
                  <a:srgbClr val="16FFBB"/>
                </a:solidFill>
                <a:latin typeface="Spline Sans" pitchFamily="34" charset="0"/>
                <a:ea typeface="Spline Sans" pitchFamily="34" charset="-122"/>
                <a:cs typeface="Spline Sans" pitchFamily="34" charset="-120"/>
              </a:rPr>
              <a:t> </a:t>
            </a:r>
            <a:r>
              <a:rPr lang="en-US" sz="1531" b="1" dirty="0" err="1">
                <a:solidFill>
                  <a:srgbClr val="16FFBB"/>
                </a:solidFill>
                <a:latin typeface="Spline Sans" pitchFamily="34" charset="0"/>
                <a:ea typeface="Spline Sans" pitchFamily="34" charset="-122"/>
                <a:cs typeface="Spline Sans" pitchFamily="34" charset="-120"/>
              </a:rPr>
              <a:t>dei</a:t>
            </a:r>
            <a:r>
              <a:rPr lang="en-US" sz="1531" b="1" dirty="0">
                <a:solidFill>
                  <a:srgbClr val="16FFBB"/>
                </a:solidFill>
                <a:latin typeface="Spline Sans" pitchFamily="34" charset="0"/>
                <a:ea typeface="Spline Sans" pitchFamily="34" charset="-122"/>
                <a:cs typeface="Spline Sans" pitchFamily="34" charset="-120"/>
              </a:rPr>
              <a:t> Dati</a:t>
            </a:r>
            <a:endParaRPr lang="en-US" sz="1531" dirty="0"/>
          </a:p>
        </p:txBody>
      </p:sp>
      <p:sp>
        <p:nvSpPr>
          <p:cNvPr id="8" name="Text 4"/>
          <p:cNvSpPr/>
          <p:nvPr/>
        </p:nvSpPr>
        <p:spPr>
          <a:xfrm>
            <a:off x="318679" y="3084380"/>
            <a:ext cx="1743908" cy="3482102"/>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Il problema dell'ordinamento si riferisce alla sfida di organizzare un insieme di dati in modo che possano essere facilmente recuperati e analizzati. I dati non ordinati possono complicare le operazioni di ricerca e l'analisi dei dati, rendendo essenziale l'implementazione di algoritmi efficienti di ordinamento.</a:t>
            </a:r>
            <a:endParaRPr lang="en-US" sz="1225" dirty="0"/>
          </a:p>
        </p:txBody>
      </p:sp>
      <p:sp>
        <p:nvSpPr>
          <p:cNvPr id="9" name="Shape 5"/>
          <p:cNvSpPr/>
          <p:nvPr/>
        </p:nvSpPr>
        <p:spPr>
          <a:xfrm>
            <a:off x="2939698" y="2633978"/>
            <a:ext cx="2085380" cy="4900255"/>
          </a:xfrm>
          <a:prstGeom prst="roundRect">
            <a:avLst>
              <a:gd name="adj" fmla="val 13425"/>
            </a:avLst>
          </a:prstGeom>
          <a:solidFill>
            <a:srgbClr val="0A081B"/>
          </a:solidFill>
          <a:ln w="15240">
            <a:solidFill>
              <a:srgbClr val="29DDDA"/>
            </a:solidFill>
            <a:prstDash val="solid"/>
          </a:ln>
        </p:spPr>
        <p:txBody>
          <a:bodyPr/>
          <a:lstStyle/>
          <a:p>
            <a:endParaRPr lang="en-US"/>
          </a:p>
        </p:txBody>
      </p:sp>
      <p:sp>
        <p:nvSpPr>
          <p:cNvPr id="10" name="Text 6"/>
          <p:cNvSpPr/>
          <p:nvPr/>
        </p:nvSpPr>
        <p:spPr>
          <a:xfrm>
            <a:off x="3110433" y="2804713"/>
            <a:ext cx="1743908" cy="486013"/>
          </a:xfrm>
          <a:prstGeom prst="rect">
            <a:avLst/>
          </a:prstGeom>
          <a:noFill/>
          <a:ln/>
        </p:spPr>
        <p:txBody>
          <a:bodyPr wrap="square" rtlCol="0" anchor="t"/>
          <a:lstStyle/>
          <a:p>
            <a:pPr marL="0" indent="0">
              <a:lnSpc>
                <a:spcPts val="1914"/>
              </a:lnSpc>
              <a:buNone/>
            </a:pPr>
            <a:r>
              <a:rPr lang="en-US" sz="1531" b="1" dirty="0">
                <a:solidFill>
                  <a:srgbClr val="29DDDA"/>
                </a:solidFill>
                <a:latin typeface="Spline Sans" pitchFamily="34" charset="0"/>
                <a:ea typeface="Spline Sans" pitchFamily="34" charset="-122"/>
                <a:cs typeface="Spline Sans" pitchFamily="34" charset="-120"/>
              </a:rPr>
              <a:t>Complessità Computazionale</a:t>
            </a:r>
            <a:endParaRPr lang="en-US" sz="1531" dirty="0"/>
          </a:p>
        </p:txBody>
      </p:sp>
      <p:sp>
        <p:nvSpPr>
          <p:cNvPr id="11" name="Text 7"/>
          <p:cNvSpPr/>
          <p:nvPr/>
        </p:nvSpPr>
        <p:spPr>
          <a:xfrm>
            <a:off x="3110433" y="3383952"/>
            <a:ext cx="1743908" cy="3233380"/>
          </a:xfrm>
          <a:prstGeom prst="rect">
            <a:avLst/>
          </a:prstGeom>
          <a:noFill/>
          <a:ln/>
        </p:spPr>
        <p:txBody>
          <a:bodyPr wrap="square" rtlCol="0" anchor="t"/>
          <a:lstStyle/>
          <a:p>
            <a:pPr marL="0" indent="0">
              <a:lnSpc>
                <a:spcPts val="1960"/>
              </a:lnSpc>
              <a:buNone/>
            </a:pPr>
            <a:r>
              <a:rPr lang="en-US" sz="1225" dirty="0">
                <a:solidFill>
                  <a:srgbClr val="E0E4E6"/>
                </a:solidFill>
                <a:latin typeface="Barlow" pitchFamily="34" charset="0"/>
                <a:ea typeface="Barlow" pitchFamily="34" charset="-122"/>
                <a:cs typeface="Barlow" pitchFamily="34" charset="-120"/>
              </a:rPr>
              <a:t>Il processo di ordinamento può essere computazionalmente intenso, specialmente per grandi quantità di dati. La complessità dei dati può richiedere l'impiego di algoritmi sofisticati che operino in modo efficiente e veloce, senza compromettere l'accuratezza dell'ordinamento.</a:t>
            </a:r>
            <a:endParaRPr lang="en-US" sz="1225" dirty="0"/>
          </a:p>
        </p:txBody>
      </p:sp>
      <p:sp>
        <p:nvSpPr>
          <p:cNvPr id="19" name="Shape 2">
            <a:extLst>
              <a:ext uri="{FF2B5EF4-FFF2-40B4-BE49-F238E27FC236}">
                <a16:creationId xmlns:a16="http://schemas.microsoft.com/office/drawing/2014/main" id="{DDD68DF2-BC66-57B0-D172-26975F1C6DF9}"/>
              </a:ext>
            </a:extLst>
          </p:cNvPr>
          <p:cNvSpPr/>
          <p:nvPr/>
        </p:nvSpPr>
        <p:spPr>
          <a:xfrm>
            <a:off x="5568479" y="1945368"/>
            <a:ext cx="8986346" cy="6211856"/>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20" name="Text 3">
            <a:extLst>
              <a:ext uri="{FF2B5EF4-FFF2-40B4-BE49-F238E27FC236}">
                <a16:creationId xmlns:a16="http://schemas.microsoft.com/office/drawing/2014/main" id="{F11090A9-318E-384E-0F11-7319BB6E0956}"/>
              </a:ext>
            </a:extLst>
          </p:cNvPr>
          <p:cNvSpPr/>
          <p:nvPr/>
        </p:nvSpPr>
        <p:spPr>
          <a:xfrm>
            <a:off x="5942692" y="2061355"/>
            <a:ext cx="8093784" cy="572623"/>
          </a:xfrm>
          <a:prstGeom prst="rect">
            <a:avLst/>
          </a:prstGeom>
          <a:noFill/>
          <a:ln/>
        </p:spPr>
        <p:txBody>
          <a:bodyPr wrap="none" rtlCol="0" anchor="t"/>
          <a:lstStyle/>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Cosa si intende per "stabilità" in un algoritmo di ordinamento?</a:t>
            </a:r>
          </a:p>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Fornisci un esempio di algoritmo di ordinamento stabile e uno non stabile.</a:t>
            </a:r>
            <a:endParaRPr lang="en-US" sz="1531" dirty="0"/>
          </a:p>
        </p:txBody>
      </p:sp>
      <p:sp>
        <p:nvSpPr>
          <p:cNvPr id="21" name="Text 4">
            <a:extLst>
              <a:ext uri="{FF2B5EF4-FFF2-40B4-BE49-F238E27FC236}">
                <a16:creationId xmlns:a16="http://schemas.microsoft.com/office/drawing/2014/main" id="{FF9A4F56-7A10-B61E-B2EA-524CBA6F38D2}"/>
              </a:ext>
            </a:extLst>
          </p:cNvPr>
          <p:cNvSpPr/>
          <p:nvPr/>
        </p:nvSpPr>
        <p:spPr>
          <a:xfrm>
            <a:off x="5942692" y="2523678"/>
            <a:ext cx="8614137" cy="5633545"/>
          </a:xfrm>
          <a:prstGeom prst="rect">
            <a:avLst/>
          </a:prstGeom>
          <a:noFill/>
          <a:ln/>
        </p:spPr>
        <p:txBody>
          <a:bodyPr wrap="square" rtlCol="0" anchor="t"/>
          <a:lstStyle/>
          <a:p>
            <a:pPr marL="0" indent="0">
              <a:lnSpc>
                <a:spcPts val="1960"/>
              </a:lnSpc>
              <a:buNone/>
            </a:pPr>
            <a:r>
              <a:rPr lang="it-IT" sz="1225" dirty="0">
                <a:solidFill>
                  <a:srgbClr val="E0E4E6"/>
                </a:solidFill>
                <a:latin typeface="Barlow" pitchFamily="34" charset="0"/>
                <a:ea typeface="Barlow" pitchFamily="34" charset="-122"/>
                <a:cs typeface="Barlow" pitchFamily="34" charset="-120"/>
              </a:rPr>
              <a:t>La "stabilità" in un algoritmo di ordinamento indica che se due elementi hanno la stessa chiave (o valore per il quale vengono ordinati), l'ordine relativo originale tra questi elementi viene mantenuto anche dopo l'ordinamento. In altre parole, se un elemento A precede un elemento B nell'input e A = B, allora A continuerà a precedere B nell'output ordinato, se l'algoritmo è stabile.</a:t>
            </a:r>
          </a:p>
          <a:p>
            <a:pPr marL="0" indent="0">
              <a:lnSpc>
                <a:spcPts val="1960"/>
              </a:lnSpc>
              <a:buNone/>
            </a:pPr>
            <a:endParaRPr lang="it-IT" sz="1225" dirty="0">
              <a:solidFill>
                <a:srgbClr val="E0E4E6"/>
              </a:solidFill>
              <a:latin typeface="Barlow" pitchFamily="34" charset="0"/>
            </a:endParaRPr>
          </a:p>
          <a:p>
            <a:pPr marL="0" indent="0">
              <a:lnSpc>
                <a:spcPts val="1960"/>
              </a:lnSpc>
              <a:buNone/>
            </a:pPr>
            <a:r>
              <a:rPr lang="it-IT" sz="1225" dirty="0">
                <a:solidFill>
                  <a:srgbClr val="16FFBB"/>
                </a:solidFill>
                <a:latin typeface="Barlow" pitchFamily="34" charset="0"/>
              </a:rPr>
              <a:t>Esempio di Algoritmo di Ordinamento Stabile: Merge Sort</a:t>
            </a:r>
          </a:p>
          <a:p>
            <a:pPr marL="0" indent="0">
              <a:lnSpc>
                <a:spcPts val="1960"/>
              </a:lnSpc>
              <a:buNone/>
            </a:pPr>
            <a:r>
              <a:rPr lang="it-IT" sz="1225" dirty="0">
                <a:solidFill>
                  <a:srgbClr val="16FFBB"/>
                </a:solidFill>
                <a:latin typeface="Barlow" pitchFamily="34" charset="0"/>
              </a:rPr>
              <a:t>Merge Sort </a:t>
            </a:r>
            <a:r>
              <a:rPr lang="it-IT" sz="1225" dirty="0">
                <a:solidFill>
                  <a:srgbClr val="E0E4E6"/>
                </a:solidFill>
                <a:latin typeface="Barlow" pitchFamily="34" charset="0"/>
              </a:rPr>
              <a:t>è un classico esempio di algoritmo di ordinamento stabile. Durante il processo di ordinamento, Merge Sort divide l'array in metà, ordina ciascuna metà e poi fonde le due metà ordinate insieme. Durante la fase di fusione, se due elementi hanno lo stesso valore, l'algoritmo sceglie per primo l'elemento dalla metà sinistra, mantenendo così l'ordine originale degli elementi uguali.</a:t>
            </a:r>
          </a:p>
          <a:p>
            <a:pPr marL="0" indent="0">
              <a:lnSpc>
                <a:spcPts val="1960"/>
              </a:lnSpc>
              <a:buNone/>
            </a:pPr>
            <a:r>
              <a:rPr lang="it-IT" sz="1225" dirty="0">
                <a:solidFill>
                  <a:srgbClr val="16FFBB"/>
                </a:solidFill>
                <a:latin typeface="Barlow" pitchFamily="34" charset="0"/>
              </a:rPr>
              <a:t>Scenario: </a:t>
            </a:r>
            <a:r>
              <a:rPr lang="it-IT" sz="1225" dirty="0">
                <a:solidFill>
                  <a:srgbClr val="E0E4E6"/>
                </a:solidFill>
                <a:latin typeface="Barlow" pitchFamily="34" charset="0"/>
              </a:rPr>
              <a:t>Supponiamo di avere una lista di coppie (valore, indice) da ordinare basata sul valore, come [(3, 1), (2, 1), (3, 2), (1, 1)]. Dopo l'ordinamento con Merge Sort, l'ordine relativo degli elementi con lo stesso valore (3, 1) e (3, 2) viene mantenuto, risultando in [(1, 1), (2, 1), (3, 1), (3, 2)]. </a:t>
            </a:r>
          </a:p>
          <a:p>
            <a:pPr>
              <a:lnSpc>
                <a:spcPts val="1960"/>
              </a:lnSpc>
            </a:pPr>
            <a:r>
              <a:rPr lang="it-IT" sz="1225" dirty="0">
                <a:solidFill>
                  <a:srgbClr val="16FFBB"/>
                </a:solidFill>
                <a:latin typeface="Barlow" pitchFamily="34" charset="0"/>
              </a:rPr>
              <a:t>Esempio di Algoritmo di Ordinamento Stabile: Merge Sort</a:t>
            </a:r>
          </a:p>
          <a:p>
            <a:pPr marL="0" indent="0">
              <a:lnSpc>
                <a:spcPts val="1960"/>
              </a:lnSpc>
              <a:buNone/>
            </a:pPr>
            <a:r>
              <a:rPr lang="it-IT" sz="1225" dirty="0">
                <a:solidFill>
                  <a:srgbClr val="16FFBB"/>
                </a:solidFill>
                <a:latin typeface="Barlow" pitchFamily="34" charset="0"/>
              </a:rPr>
              <a:t>Quick Sort</a:t>
            </a:r>
            <a:r>
              <a:rPr lang="it-IT" sz="1225" dirty="0">
                <a:solidFill>
                  <a:srgbClr val="E0E4E6"/>
                </a:solidFill>
                <a:latin typeface="Barlow" pitchFamily="34" charset="0"/>
              </a:rPr>
              <a:t>, sebbene sia uno degli algoritmi di ordinamento più efficienti e comunemente usati, non è intrinsecamente stabile. Durante l'ordinamento, Quick Sort seleziona un elemento pivot e organizza gli elementi in modo che quelli minori del pivot precedano e quelli maggiori seguano. La posizione relativa di elementi con valori uguali può cambiare durante questo processo.</a:t>
            </a:r>
          </a:p>
          <a:p>
            <a:pPr marL="0" indent="0">
              <a:lnSpc>
                <a:spcPts val="1960"/>
              </a:lnSpc>
              <a:buNone/>
            </a:pPr>
            <a:r>
              <a:rPr lang="it-IT" sz="1225" dirty="0">
                <a:solidFill>
                  <a:srgbClr val="16FFBB"/>
                </a:solidFill>
                <a:latin typeface="Barlow" pitchFamily="34" charset="0"/>
              </a:rPr>
              <a:t>Scenario: </a:t>
            </a:r>
            <a:r>
              <a:rPr lang="it-IT" sz="1225" dirty="0">
                <a:solidFill>
                  <a:srgbClr val="E0E4E6"/>
                </a:solidFill>
                <a:latin typeface="Barlow" pitchFamily="34" charset="0"/>
              </a:rPr>
              <a:t>Considerando lo stesso insieme di coppie [(3, 1), (2, 1), (3, 2), (1, 1)], dopo l'ordinamento con Quick Sort, potremmo ottenere [(1, 1), (2, 1), (3, 2), (3, 1)], dove l'ordine relativo di (3, 1) e (3, 2) è invertito, dimostrando la non stabilità.</a:t>
            </a:r>
          </a:p>
          <a:p>
            <a:pPr marL="0" indent="0">
              <a:lnSpc>
                <a:spcPts val="1960"/>
              </a:lnSpc>
              <a:buNone/>
            </a:pPr>
            <a:endParaRPr lang="en-US" sz="12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C450B-506A-66D9-958C-2A950B3911A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7832908-6ACA-7FEB-5F0C-92180FC45C6B}"/>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347AA83-E9B2-0E9C-44D9-1764A3DC4BAE}"/>
              </a:ext>
            </a:extLst>
          </p:cNvPr>
          <p:cNvSpPr/>
          <p:nvPr/>
        </p:nvSpPr>
        <p:spPr>
          <a:xfrm>
            <a:off x="0" y="0"/>
            <a:ext cx="14630400" cy="8419028"/>
          </a:xfrm>
          <a:prstGeom prst="rect">
            <a:avLst/>
          </a:prstGeom>
          <a:solidFill>
            <a:srgbClr val="0A081B">
              <a:alpha val="75000"/>
            </a:srgbClr>
          </a:solidFill>
          <a:ln/>
        </p:spPr>
        <p:txBody>
          <a:bodyPr/>
          <a:lstStyle/>
          <a:p>
            <a:endParaRPr lang="en-US"/>
          </a:p>
        </p:txBody>
      </p:sp>
      <p:sp>
        <p:nvSpPr>
          <p:cNvPr id="19" name="Shape 2">
            <a:extLst>
              <a:ext uri="{FF2B5EF4-FFF2-40B4-BE49-F238E27FC236}">
                <a16:creationId xmlns:a16="http://schemas.microsoft.com/office/drawing/2014/main" id="{C4ABC99D-11E2-0F1F-D8B8-FF534297F655}"/>
              </a:ext>
            </a:extLst>
          </p:cNvPr>
          <p:cNvSpPr/>
          <p:nvPr/>
        </p:nvSpPr>
        <p:spPr>
          <a:xfrm>
            <a:off x="182682" y="252378"/>
            <a:ext cx="14132408" cy="4151455"/>
          </a:xfrm>
          <a:prstGeom prst="roundRect">
            <a:avLst>
              <a:gd name="adj" fmla="val 13425"/>
            </a:avLst>
          </a:prstGeom>
          <a:solidFill>
            <a:srgbClr val="0A081B"/>
          </a:solidFill>
          <a:ln w="15240">
            <a:solidFill>
              <a:srgbClr val="16FFBB"/>
            </a:solidFill>
            <a:prstDash val="solid"/>
          </a:ln>
        </p:spPr>
        <p:txBody>
          <a:bodyPr/>
          <a:lstStyle/>
          <a:p>
            <a:endParaRPr lang="en-US"/>
          </a:p>
        </p:txBody>
      </p:sp>
      <p:sp>
        <p:nvSpPr>
          <p:cNvPr id="20" name="Text 3">
            <a:extLst>
              <a:ext uri="{FF2B5EF4-FFF2-40B4-BE49-F238E27FC236}">
                <a16:creationId xmlns:a16="http://schemas.microsoft.com/office/drawing/2014/main" id="{DEA42235-1E71-E508-FC5D-A8C088904C9D}"/>
              </a:ext>
            </a:extLst>
          </p:cNvPr>
          <p:cNvSpPr/>
          <p:nvPr/>
        </p:nvSpPr>
        <p:spPr>
          <a:xfrm>
            <a:off x="464798" y="252379"/>
            <a:ext cx="8093784" cy="572623"/>
          </a:xfrm>
          <a:prstGeom prst="rect">
            <a:avLst/>
          </a:prstGeom>
          <a:noFill/>
          <a:ln/>
        </p:spPr>
        <p:txBody>
          <a:bodyPr wrap="none" rtlCol="0" anchor="t"/>
          <a:lstStyle/>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Spiega il concetto di "adattabilità" in relazione agli algoritmi di ordinamento. </a:t>
            </a:r>
          </a:p>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Quali sono i vantaggi di un algoritmo di ordinamento adattivo?</a:t>
            </a:r>
            <a:endParaRPr lang="en-US" sz="1531" dirty="0"/>
          </a:p>
        </p:txBody>
      </p:sp>
      <p:sp>
        <p:nvSpPr>
          <p:cNvPr id="21" name="Text 4">
            <a:extLst>
              <a:ext uri="{FF2B5EF4-FFF2-40B4-BE49-F238E27FC236}">
                <a16:creationId xmlns:a16="http://schemas.microsoft.com/office/drawing/2014/main" id="{0A68F8CE-DA7C-B48A-326B-B3B46DD83AC4}"/>
              </a:ext>
            </a:extLst>
          </p:cNvPr>
          <p:cNvSpPr/>
          <p:nvPr/>
        </p:nvSpPr>
        <p:spPr>
          <a:xfrm>
            <a:off x="464798" y="714703"/>
            <a:ext cx="13700804" cy="3321270"/>
          </a:xfrm>
          <a:prstGeom prst="rect">
            <a:avLst/>
          </a:prstGeom>
          <a:noFill/>
          <a:ln/>
        </p:spPr>
        <p:txBody>
          <a:bodyPr wrap="square" rtlCol="0" anchor="t"/>
          <a:lstStyle/>
          <a:p>
            <a:pPr marL="0" indent="0">
              <a:lnSpc>
                <a:spcPts val="1960"/>
              </a:lnSpc>
              <a:buNone/>
            </a:pPr>
            <a:r>
              <a:rPr lang="it-IT" sz="1700" dirty="0">
                <a:solidFill>
                  <a:srgbClr val="E0E4E6"/>
                </a:solidFill>
                <a:latin typeface="Barlow" pitchFamily="34" charset="0"/>
                <a:ea typeface="Barlow" pitchFamily="34" charset="-122"/>
                <a:cs typeface="Barlow" pitchFamily="34" charset="-120"/>
              </a:rPr>
              <a:t>L'adattabilità in relazione agli algoritmi di ordinamento si riferisce alla capacità di un algoritmo di sfruttare la </a:t>
            </a:r>
            <a:r>
              <a:rPr lang="it-IT" sz="1700" dirty="0" err="1">
                <a:solidFill>
                  <a:srgbClr val="E0E4E6"/>
                </a:solidFill>
                <a:latin typeface="Barlow" pitchFamily="34" charset="0"/>
                <a:ea typeface="Barlow" pitchFamily="34" charset="-122"/>
                <a:cs typeface="Barlow" pitchFamily="34" charset="-120"/>
              </a:rPr>
              <a:t>pre</a:t>
            </a:r>
            <a:r>
              <a:rPr lang="it-IT" sz="1700" dirty="0">
                <a:solidFill>
                  <a:srgbClr val="E0E4E6"/>
                </a:solidFill>
                <a:latin typeface="Barlow" pitchFamily="34" charset="0"/>
                <a:ea typeface="Barlow" pitchFamily="34" charset="-122"/>
                <a:cs typeface="Barlow" pitchFamily="34" charset="-120"/>
              </a:rPr>
              <a:t>-ordinazione (o l'ordinamento parziale) presente in un insieme di dati per ridurre il proprio tempo di esecuzione. Un algoritmo di ordinamento adattivo può quindi eseguire più velocemente su dati già parzialmente ordinati rispetto a dati completamente casuali. Questa caratteristica lo distingue dagli algoritmi non adattivi, il cui tempo di esecuzione rimane costante indipendentemente dal grado di ordinamento iniziale dei dati.</a:t>
            </a:r>
            <a:endParaRPr lang="it-IT" sz="1700" dirty="0">
              <a:solidFill>
                <a:srgbClr val="E0E4E6"/>
              </a:solidFill>
              <a:latin typeface="Barlow" pitchFamily="34" charset="0"/>
            </a:endParaRPr>
          </a:p>
          <a:p>
            <a:pPr marL="0" indent="0">
              <a:lnSpc>
                <a:spcPts val="1960"/>
              </a:lnSpc>
              <a:buNone/>
            </a:pPr>
            <a:endParaRPr lang="it-IT" sz="1700" dirty="0">
              <a:solidFill>
                <a:srgbClr val="16FFBB"/>
              </a:solidFill>
              <a:latin typeface="Barlow" pitchFamily="34" charset="0"/>
            </a:endParaRPr>
          </a:p>
          <a:p>
            <a:pPr marL="0" indent="0">
              <a:lnSpc>
                <a:spcPts val="1960"/>
              </a:lnSpc>
              <a:buNone/>
            </a:pPr>
            <a:r>
              <a:rPr lang="it-IT" sz="1700" dirty="0">
                <a:solidFill>
                  <a:srgbClr val="16FFBB"/>
                </a:solidFill>
                <a:latin typeface="Barlow" pitchFamily="34" charset="0"/>
              </a:rPr>
              <a:t>Vantaggi:</a:t>
            </a:r>
          </a:p>
          <a:p>
            <a:pPr marL="0" indent="0">
              <a:lnSpc>
                <a:spcPts val="1960"/>
              </a:lnSpc>
              <a:buNone/>
            </a:pPr>
            <a:r>
              <a:rPr lang="it-IT" sz="1700" dirty="0">
                <a:solidFill>
                  <a:srgbClr val="16FFBB"/>
                </a:solidFill>
                <a:latin typeface="Barlow" pitchFamily="34" charset="0"/>
              </a:rPr>
              <a:t>Efficienza su Dati Parzialmente Ordinati: </a:t>
            </a:r>
          </a:p>
          <a:p>
            <a:pPr marL="0" indent="0">
              <a:lnSpc>
                <a:spcPts val="1960"/>
              </a:lnSpc>
              <a:buNone/>
            </a:pPr>
            <a:r>
              <a:rPr lang="it-IT" sz="1700" dirty="0">
                <a:solidFill>
                  <a:srgbClr val="16FFBB"/>
                </a:solidFill>
                <a:latin typeface="Barlow" pitchFamily="34" charset="0"/>
              </a:rPr>
              <a:t>Minore Complessità Temporale in Certi Casi: </a:t>
            </a:r>
          </a:p>
          <a:p>
            <a:pPr marL="0" indent="0">
              <a:lnSpc>
                <a:spcPts val="1960"/>
              </a:lnSpc>
              <a:buNone/>
            </a:pPr>
            <a:r>
              <a:rPr lang="it-IT" sz="1700" dirty="0">
                <a:solidFill>
                  <a:srgbClr val="16FFBB"/>
                </a:solidFill>
                <a:latin typeface="Barlow" pitchFamily="34" charset="0"/>
              </a:rPr>
              <a:t>Uso delle Risorse: </a:t>
            </a:r>
            <a:r>
              <a:rPr lang="it-IT" sz="1700" dirty="0">
                <a:solidFill>
                  <a:srgbClr val="E0E4E6"/>
                </a:solidFill>
                <a:latin typeface="Barlow" pitchFamily="34" charset="0"/>
              </a:rPr>
              <a:t>Gli algoritmi adattivi possono ridurre il consumo di risorse computazionali, come il tempo di CPU e l'uso della memoria, poiché possono ridurre il numero totale di operazioni richieste per ordinare i dati.</a:t>
            </a:r>
          </a:p>
          <a:p>
            <a:pPr marL="0" indent="0">
              <a:lnSpc>
                <a:spcPts val="1960"/>
              </a:lnSpc>
              <a:buNone/>
            </a:pPr>
            <a:r>
              <a:rPr lang="it-IT" sz="1700" dirty="0">
                <a:solidFill>
                  <a:srgbClr val="16FFBB"/>
                </a:solidFill>
                <a:latin typeface="Barlow" pitchFamily="34" charset="0"/>
              </a:rPr>
              <a:t>Applicazioni Pratiche: </a:t>
            </a:r>
            <a:r>
              <a:rPr lang="it-IT" sz="1700" dirty="0">
                <a:solidFill>
                  <a:srgbClr val="E0E4E6"/>
                </a:solidFill>
                <a:latin typeface="Barlow" pitchFamily="34" charset="0"/>
              </a:rPr>
              <a:t>In molte applicazioni del mondo reale, come database e sistemi di gestione di file, i dati tendono a essere parzialmente ordinati. In questi contesti, l'uso di algoritmi di ordinamento adattivi può portare a miglioramenti significativi delle prestazioni.</a:t>
            </a:r>
            <a:endParaRPr lang="en-US" sz="1700" dirty="0">
              <a:solidFill>
                <a:srgbClr val="E0E4E6"/>
              </a:solidFill>
              <a:latin typeface="Barlow" pitchFamily="34" charset="0"/>
            </a:endParaRPr>
          </a:p>
        </p:txBody>
      </p:sp>
      <p:sp>
        <p:nvSpPr>
          <p:cNvPr id="12" name="Shape 5">
            <a:extLst>
              <a:ext uri="{FF2B5EF4-FFF2-40B4-BE49-F238E27FC236}">
                <a16:creationId xmlns:a16="http://schemas.microsoft.com/office/drawing/2014/main" id="{7432B900-B55A-36BE-C027-41D6D0291818}"/>
              </a:ext>
            </a:extLst>
          </p:cNvPr>
          <p:cNvSpPr/>
          <p:nvPr/>
        </p:nvSpPr>
        <p:spPr>
          <a:xfrm>
            <a:off x="182682" y="4477406"/>
            <a:ext cx="14132408" cy="3636579"/>
          </a:xfrm>
          <a:prstGeom prst="roundRect">
            <a:avLst>
              <a:gd name="adj" fmla="val 13425"/>
            </a:avLst>
          </a:prstGeom>
          <a:solidFill>
            <a:srgbClr val="0A081B"/>
          </a:solidFill>
          <a:ln w="15240">
            <a:solidFill>
              <a:srgbClr val="29DDDA"/>
            </a:solidFill>
            <a:prstDash val="solid"/>
          </a:ln>
        </p:spPr>
        <p:txBody>
          <a:bodyPr/>
          <a:lstStyle/>
          <a:p>
            <a:endParaRPr lang="en-US"/>
          </a:p>
        </p:txBody>
      </p:sp>
      <p:sp>
        <p:nvSpPr>
          <p:cNvPr id="13" name="Text 3">
            <a:extLst>
              <a:ext uri="{FF2B5EF4-FFF2-40B4-BE49-F238E27FC236}">
                <a16:creationId xmlns:a16="http://schemas.microsoft.com/office/drawing/2014/main" id="{93CF3A5C-87FB-A91A-9898-EF7DF9F5FAE8}"/>
              </a:ext>
            </a:extLst>
          </p:cNvPr>
          <p:cNvSpPr/>
          <p:nvPr/>
        </p:nvSpPr>
        <p:spPr>
          <a:xfrm>
            <a:off x="464798" y="4645568"/>
            <a:ext cx="8093784" cy="388750"/>
          </a:xfrm>
          <a:prstGeom prst="rect">
            <a:avLst/>
          </a:prstGeom>
          <a:noFill/>
          <a:ln/>
        </p:spPr>
        <p:txBody>
          <a:bodyPr wrap="none" rtlCol="0" anchor="t"/>
          <a:lstStyle/>
          <a:p>
            <a:pPr marL="0" indent="0">
              <a:lnSpc>
                <a:spcPts val="1914"/>
              </a:lnSpc>
              <a:buNone/>
            </a:pPr>
            <a:r>
              <a:rPr lang="it-IT" sz="1531" b="1" dirty="0">
                <a:solidFill>
                  <a:srgbClr val="16FFBB"/>
                </a:solidFill>
                <a:latin typeface="Spline Sans" pitchFamily="34" charset="0"/>
                <a:ea typeface="Spline Sans" pitchFamily="34" charset="-122"/>
                <a:cs typeface="Spline Sans" pitchFamily="34" charset="-120"/>
              </a:rPr>
              <a:t>Esercizio</a:t>
            </a:r>
            <a:endParaRPr lang="en-US" sz="1531" dirty="0"/>
          </a:p>
        </p:txBody>
      </p:sp>
      <p:sp>
        <p:nvSpPr>
          <p:cNvPr id="14" name="Text 4">
            <a:extLst>
              <a:ext uri="{FF2B5EF4-FFF2-40B4-BE49-F238E27FC236}">
                <a16:creationId xmlns:a16="http://schemas.microsoft.com/office/drawing/2014/main" id="{50D286F7-BEED-E027-D781-23128B9E474A}"/>
              </a:ext>
            </a:extLst>
          </p:cNvPr>
          <p:cNvSpPr/>
          <p:nvPr/>
        </p:nvSpPr>
        <p:spPr>
          <a:xfrm>
            <a:off x="464798" y="5034318"/>
            <a:ext cx="13700804" cy="2574930"/>
          </a:xfrm>
          <a:prstGeom prst="rect">
            <a:avLst/>
          </a:prstGeom>
          <a:noFill/>
          <a:ln/>
        </p:spPr>
        <p:txBody>
          <a:bodyPr wrap="square" rtlCol="0" anchor="t"/>
          <a:lstStyle/>
          <a:p>
            <a:pPr marL="0" indent="0">
              <a:lnSpc>
                <a:spcPts val="1960"/>
              </a:lnSpc>
              <a:buNone/>
            </a:pPr>
            <a:endParaRPr lang="en-US" sz="1225" dirty="0">
              <a:solidFill>
                <a:srgbClr val="E0E4E6"/>
              </a:solidFill>
              <a:latin typeface="Barlow" pitchFamily="34" charset="0"/>
            </a:endParaRPr>
          </a:p>
        </p:txBody>
      </p:sp>
      <p:sp>
        <p:nvSpPr>
          <p:cNvPr id="15" name="Text 4">
            <a:extLst>
              <a:ext uri="{FF2B5EF4-FFF2-40B4-BE49-F238E27FC236}">
                <a16:creationId xmlns:a16="http://schemas.microsoft.com/office/drawing/2014/main" id="{572990FF-1524-DD28-79B5-06F6F1A27BA8}"/>
              </a:ext>
            </a:extLst>
          </p:cNvPr>
          <p:cNvSpPr/>
          <p:nvPr/>
        </p:nvSpPr>
        <p:spPr>
          <a:xfrm>
            <a:off x="464798" y="4945117"/>
            <a:ext cx="13700804" cy="3168868"/>
          </a:xfrm>
          <a:prstGeom prst="rect">
            <a:avLst/>
          </a:prstGeom>
          <a:noFill/>
          <a:ln/>
        </p:spPr>
        <p:txBody>
          <a:bodyPr wrap="square" rtlCol="0" anchor="t"/>
          <a:lstStyle/>
          <a:p>
            <a:pPr marL="0" indent="0">
              <a:lnSpc>
                <a:spcPts val="1960"/>
              </a:lnSpc>
              <a:buNone/>
            </a:pPr>
            <a:r>
              <a:rPr lang="it-IT" sz="1400" b="0" i="0" dirty="0">
                <a:solidFill>
                  <a:srgbClr val="ECECEC"/>
                </a:solidFill>
                <a:effectLst/>
                <a:latin typeface="Söhne"/>
              </a:rPr>
              <a:t>Supponiamo di avere il seguente insieme di dati parzialmente ordinato: </a:t>
            </a:r>
            <a:r>
              <a:rPr lang="it-IT" sz="1400" b="0" i="1" dirty="0">
                <a:solidFill>
                  <a:srgbClr val="ECECEC"/>
                </a:solidFill>
                <a:effectLst/>
                <a:latin typeface="KaTeX_Math"/>
              </a:rPr>
              <a:t>A</a:t>
            </a:r>
            <a:r>
              <a:rPr lang="it-IT" sz="1400" b="0" i="0" dirty="0">
                <a:solidFill>
                  <a:srgbClr val="ECECEC"/>
                </a:solidFill>
                <a:effectLst/>
                <a:latin typeface="KaTeX_Main"/>
              </a:rPr>
              <a:t>=[2,3,5,7,8,6,4,9]</a:t>
            </a:r>
          </a:p>
          <a:p>
            <a:pPr algn="l"/>
            <a:r>
              <a:rPr lang="it-IT" sz="1531" b="1" dirty="0">
                <a:solidFill>
                  <a:srgbClr val="16FFBB"/>
                </a:solidFill>
                <a:latin typeface="Spline Sans" pitchFamily="34" charset="0"/>
                <a:ea typeface="Spline Sans" pitchFamily="34" charset="-122"/>
              </a:rPr>
              <a:t>Parte 1: </a:t>
            </a:r>
            <a:r>
              <a:rPr lang="it-IT" sz="1531" b="1" dirty="0" err="1">
                <a:solidFill>
                  <a:srgbClr val="16FFBB"/>
                </a:solidFill>
                <a:latin typeface="Spline Sans" pitchFamily="34" charset="0"/>
                <a:ea typeface="Spline Sans" pitchFamily="34" charset="-122"/>
              </a:rPr>
              <a:t>Insertion</a:t>
            </a:r>
            <a:r>
              <a:rPr lang="it-IT" sz="1531" b="1" dirty="0">
                <a:solidFill>
                  <a:srgbClr val="16FFBB"/>
                </a:solidFill>
                <a:latin typeface="Spline Sans" pitchFamily="34" charset="0"/>
                <a:ea typeface="Spline Sans" pitchFamily="34" charset="-122"/>
              </a:rPr>
              <a:t> Sort</a:t>
            </a:r>
          </a:p>
          <a:p>
            <a:pPr marL="800100" lvl="1" indent="-342900">
              <a:buFont typeface="+mj-lt"/>
              <a:buAutoNum type="arabicPeriod"/>
            </a:pPr>
            <a:r>
              <a:rPr lang="it-IT" sz="1400" b="0" i="0" dirty="0">
                <a:solidFill>
                  <a:srgbClr val="ECECEC"/>
                </a:solidFill>
                <a:effectLst/>
                <a:latin typeface="Söhne"/>
              </a:rPr>
              <a:t>Applica l'algoritmo di </a:t>
            </a:r>
            <a:r>
              <a:rPr lang="it-IT" sz="1400" b="0" i="0" dirty="0" err="1">
                <a:solidFill>
                  <a:srgbClr val="ECECEC"/>
                </a:solidFill>
                <a:effectLst/>
                <a:latin typeface="Söhne"/>
              </a:rPr>
              <a:t>Insertion</a:t>
            </a:r>
            <a:r>
              <a:rPr lang="it-IT" sz="1400" b="0" i="0" dirty="0">
                <a:solidFill>
                  <a:srgbClr val="ECECEC"/>
                </a:solidFill>
                <a:effectLst/>
                <a:latin typeface="Söhne"/>
              </a:rPr>
              <a:t> Sort all'insieme di dati A. Ricorda che </a:t>
            </a:r>
            <a:r>
              <a:rPr lang="it-IT" sz="1400" b="0" i="0" dirty="0" err="1">
                <a:solidFill>
                  <a:srgbClr val="ECECEC"/>
                </a:solidFill>
                <a:effectLst/>
                <a:latin typeface="Söhne"/>
              </a:rPr>
              <a:t>Insertion</a:t>
            </a:r>
            <a:r>
              <a:rPr lang="it-IT" sz="1400" b="0" i="0" dirty="0">
                <a:solidFill>
                  <a:srgbClr val="ECECEC"/>
                </a:solidFill>
                <a:effectLst/>
                <a:latin typeface="Söhne"/>
              </a:rPr>
              <a:t> Sort confronta ciascun elemento con i suoi predecessori e lo inserisce nella posizione corretta tra quelli già esaminati.</a:t>
            </a:r>
          </a:p>
          <a:p>
            <a:pPr marL="800100" lvl="1" indent="-342900">
              <a:buFont typeface="+mj-lt"/>
              <a:buAutoNum type="arabicPeriod"/>
            </a:pPr>
            <a:r>
              <a:rPr lang="it-IT" sz="1400" b="0" i="0" dirty="0">
                <a:solidFill>
                  <a:srgbClr val="ECECEC"/>
                </a:solidFill>
                <a:effectLst/>
                <a:latin typeface="Söhne"/>
              </a:rPr>
              <a:t>Calcola il numero totale di confronti e scambi effettuati dall'algoritmo.</a:t>
            </a:r>
          </a:p>
          <a:p>
            <a:pPr marL="800100" lvl="1" indent="-342900">
              <a:buFont typeface="+mj-lt"/>
              <a:buAutoNum type="arabicPeriod"/>
            </a:pPr>
            <a:r>
              <a:rPr lang="it-IT" sz="1400" b="0" i="0" dirty="0">
                <a:solidFill>
                  <a:srgbClr val="ECECEC"/>
                </a:solidFill>
                <a:effectLst/>
                <a:latin typeface="Söhne"/>
              </a:rPr>
              <a:t>Analizza come la </a:t>
            </a:r>
            <a:r>
              <a:rPr lang="it-IT" sz="1400" b="0" i="0" dirty="0" err="1">
                <a:solidFill>
                  <a:srgbClr val="ECECEC"/>
                </a:solidFill>
                <a:effectLst/>
                <a:latin typeface="Söhne"/>
              </a:rPr>
              <a:t>pre</a:t>
            </a:r>
            <a:r>
              <a:rPr lang="it-IT" sz="1400" b="0" i="0" dirty="0">
                <a:solidFill>
                  <a:srgbClr val="ECECEC"/>
                </a:solidFill>
                <a:effectLst/>
                <a:latin typeface="Söhne"/>
              </a:rPr>
              <a:t>-ordinazione degli elementi in A influisce sulle prestazioni di </a:t>
            </a:r>
            <a:r>
              <a:rPr lang="it-IT" sz="1400" b="0" i="0" dirty="0" err="1">
                <a:solidFill>
                  <a:srgbClr val="ECECEC"/>
                </a:solidFill>
                <a:effectLst/>
                <a:latin typeface="Söhne"/>
              </a:rPr>
              <a:t>Insertion</a:t>
            </a:r>
            <a:r>
              <a:rPr lang="it-IT" sz="1400" b="0" i="0" dirty="0">
                <a:solidFill>
                  <a:srgbClr val="ECECEC"/>
                </a:solidFill>
                <a:effectLst/>
                <a:latin typeface="Söhne"/>
              </a:rPr>
              <a:t> Sort.</a:t>
            </a:r>
          </a:p>
          <a:p>
            <a:r>
              <a:rPr lang="it-IT" sz="1531" b="1" dirty="0">
                <a:solidFill>
                  <a:srgbClr val="16FFBB"/>
                </a:solidFill>
                <a:latin typeface="Spline Sans" pitchFamily="34" charset="0"/>
                <a:ea typeface="Spline Sans" pitchFamily="34" charset="-122"/>
              </a:rPr>
              <a:t>Parte 2: </a:t>
            </a:r>
            <a:r>
              <a:rPr lang="it-IT" sz="1531" b="1" dirty="0" err="1">
                <a:solidFill>
                  <a:srgbClr val="16FFBB"/>
                </a:solidFill>
                <a:latin typeface="Spline Sans" pitchFamily="34" charset="0"/>
                <a:ea typeface="Spline Sans" pitchFamily="34" charset="-122"/>
              </a:rPr>
              <a:t>Bubble</a:t>
            </a:r>
            <a:r>
              <a:rPr lang="it-IT" sz="1531" b="1" dirty="0">
                <a:solidFill>
                  <a:srgbClr val="16FFBB"/>
                </a:solidFill>
                <a:latin typeface="Spline Sans" pitchFamily="34" charset="0"/>
                <a:ea typeface="Spline Sans" pitchFamily="34" charset="-122"/>
              </a:rPr>
              <a:t> Sort</a:t>
            </a:r>
          </a:p>
          <a:p>
            <a:pPr marL="800100" lvl="1" indent="-342900">
              <a:buFont typeface="+mj-lt"/>
              <a:buAutoNum type="arabicPeriod"/>
            </a:pPr>
            <a:r>
              <a:rPr lang="it-IT" sz="1400" b="0" i="0" dirty="0">
                <a:solidFill>
                  <a:srgbClr val="ECECEC"/>
                </a:solidFill>
                <a:effectLst/>
                <a:latin typeface="Söhne"/>
              </a:rPr>
              <a:t>Applica l'algoritmo di </a:t>
            </a:r>
            <a:r>
              <a:rPr lang="it-IT" sz="1400" b="0" i="0" dirty="0" err="1">
                <a:solidFill>
                  <a:srgbClr val="ECECEC"/>
                </a:solidFill>
                <a:effectLst/>
                <a:latin typeface="Söhne"/>
              </a:rPr>
              <a:t>Bubble</a:t>
            </a:r>
            <a:r>
              <a:rPr lang="it-IT" sz="1400" b="0" i="0" dirty="0">
                <a:solidFill>
                  <a:srgbClr val="ECECEC"/>
                </a:solidFill>
                <a:effectLst/>
                <a:latin typeface="Söhne"/>
              </a:rPr>
              <a:t> Sort all'insieme di dati A. </a:t>
            </a:r>
            <a:r>
              <a:rPr lang="it-IT" sz="1400" b="0" i="0" dirty="0" err="1">
                <a:solidFill>
                  <a:srgbClr val="ECECEC"/>
                </a:solidFill>
                <a:effectLst/>
                <a:latin typeface="Söhne"/>
              </a:rPr>
              <a:t>Bubble</a:t>
            </a:r>
            <a:r>
              <a:rPr lang="it-IT" sz="1400" b="0" i="0" dirty="0">
                <a:solidFill>
                  <a:srgbClr val="ECECEC"/>
                </a:solidFill>
                <a:effectLst/>
                <a:latin typeface="Söhne"/>
              </a:rPr>
              <a:t> Sort confronta ripetutamente coppie di elementi adiacenti e li scambia se sono in ordine sbagliato.</a:t>
            </a:r>
          </a:p>
          <a:p>
            <a:pPr marL="800100" lvl="1" indent="-342900">
              <a:buFont typeface="+mj-lt"/>
              <a:buAutoNum type="arabicPeriod"/>
            </a:pPr>
            <a:r>
              <a:rPr lang="it-IT" sz="1400" b="0" i="0" dirty="0">
                <a:solidFill>
                  <a:srgbClr val="ECECEC"/>
                </a:solidFill>
                <a:effectLst/>
                <a:latin typeface="Söhne"/>
              </a:rPr>
              <a:t>Calcola il numero totale di confronti e scambi effettuati dall'algoritmo.</a:t>
            </a:r>
          </a:p>
          <a:p>
            <a:pPr marL="800100" lvl="1" indent="-342900">
              <a:buFont typeface="+mj-lt"/>
              <a:buAutoNum type="arabicPeriod"/>
            </a:pPr>
            <a:r>
              <a:rPr lang="it-IT" sz="1400" b="0" i="0" dirty="0">
                <a:solidFill>
                  <a:srgbClr val="ECECEC"/>
                </a:solidFill>
                <a:effectLst/>
                <a:latin typeface="Söhne"/>
              </a:rPr>
              <a:t>Rifletti su come la parziale ordinazione di A influisce sull'efficienza di </a:t>
            </a:r>
            <a:r>
              <a:rPr lang="it-IT" sz="1400" b="0" i="0" dirty="0" err="1">
                <a:solidFill>
                  <a:srgbClr val="ECECEC"/>
                </a:solidFill>
                <a:effectLst/>
                <a:latin typeface="Söhne"/>
              </a:rPr>
              <a:t>Bubble</a:t>
            </a:r>
            <a:r>
              <a:rPr lang="it-IT" sz="1400" b="0" i="0" dirty="0">
                <a:solidFill>
                  <a:srgbClr val="ECECEC"/>
                </a:solidFill>
                <a:effectLst/>
                <a:latin typeface="Söhne"/>
              </a:rPr>
              <a:t> Sort.</a:t>
            </a:r>
          </a:p>
          <a:p>
            <a:pPr marL="800100" lvl="1" indent="-342900">
              <a:buFont typeface="+mj-lt"/>
              <a:buAutoNum type="arabicPeriod"/>
            </a:pPr>
            <a:endParaRPr lang="it-IT" sz="1400" b="0" i="0" dirty="0">
              <a:solidFill>
                <a:srgbClr val="ECECEC"/>
              </a:solidFill>
              <a:effectLst/>
              <a:latin typeface="Söhne"/>
            </a:endParaRPr>
          </a:p>
          <a:p>
            <a:pPr algn="l"/>
            <a:r>
              <a:rPr lang="it-IT" sz="1400" b="0" i="0" dirty="0">
                <a:solidFill>
                  <a:srgbClr val="ECECEC"/>
                </a:solidFill>
                <a:effectLst/>
                <a:latin typeface="Söhne"/>
              </a:rPr>
              <a:t>In base ai tuoi calcoli, quale dei due algoritmi mostra maggiore </a:t>
            </a:r>
            <a:r>
              <a:rPr lang="it-IT" sz="1400" b="0" i="0" dirty="0" err="1">
                <a:solidFill>
                  <a:srgbClr val="ECECEC"/>
                </a:solidFill>
                <a:effectLst/>
                <a:latin typeface="Söhne"/>
              </a:rPr>
              <a:t>adattività</a:t>
            </a:r>
            <a:r>
              <a:rPr lang="it-IT" sz="1400" b="0" i="0" dirty="0">
                <a:solidFill>
                  <a:srgbClr val="ECECEC"/>
                </a:solidFill>
                <a:effectLst/>
                <a:latin typeface="Söhne"/>
              </a:rPr>
              <a:t> ai dati parzialmente ordinati? Perché</a:t>
            </a:r>
          </a:p>
          <a:p>
            <a:pPr algn="l"/>
            <a:r>
              <a:rPr lang="it-IT" sz="1400" b="0" i="0" dirty="0">
                <a:solidFill>
                  <a:srgbClr val="ECECEC"/>
                </a:solidFill>
                <a:effectLst/>
                <a:latin typeface="Söhne"/>
              </a:rPr>
              <a:t>Come cambierebbero le tue osservazioni se l'insieme di dati fosse completamente ordinato o completamente casuale?</a:t>
            </a:r>
          </a:p>
          <a:p>
            <a:pPr algn="l"/>
            <a:r>
              <a:rPr lang="it-IT" sz="1400" b="0" i="0" dirty="0">
                <a:solidFill>
                  <a:srgbClr val="ECECEC"/>
                </a:solidFill>
                <a:effectLst/>
                <a:latin typeface="Söhne"/>
              </a:rPr>
              <a:t>Quali sono i vantaggi pratici di utilizzare algoritmi adattivi in scenari di dati reali?</a:t>
            </a:r>
          </a:p>
          <a:p>
            <a:pPr marL="800100" lvl="1" indent="-342900">
              <a:buFont typeface="+mj-lt"/>
              <a:buAutoNum type="arabicPeriod"/>
            </a:pPr>
            <a:endParaRPr lang="it-IT" sz="1400" b="0" i="0" dirty="0">
              <a:solidFill>
                <a:srgbClr val="ECECEC"/>
              </a:solidFill>
              <a:effectLst/>
              <a:latin typeface="Söhne"/>
            </a:endParaRPr>
          </a:p>
          <a:p>
            <a:pPr marL="0" indent="0">
              <a:lnSpc>
                <a:spcPts val="1960"/>
              </a:lnSpc>
              <a:buNone/>
            </a:pPr>
            <a:endParaRPr lang="en-US" sz="1225" dirty="0">
              <a:solidFill>
                <a:srgbClr val="E0E4E6"/>
              </a:solidFill>
              <a:latin typeface="Barlow" pitchFamily="34" charset="0"/>
            </a:endParaRPr>
          </a:p>
        </p:txBody>
      </p:sp>
    </p:spTree>
    <p:extLst>
      <p:ext uri="{BB962C8B-B14F-4D97-AF65-F5344CB8AC3E}">
        <p14:creationId xmlns:p14="http://schemas.microsoft.com/office/powerpoint/2010/main" val="74661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7B2B-A06D-4017-794A-9413BA5F7146}"/>
            </a:ext>
          </a:extLst>
        </p:cNvPr>
        <p:cNvGrpSpPr/>
        <p:nvPr/>
      </p:nvGrpSpPr>
      <p:grpSpPr>
        <a:xfrm>
          <a:off x="0" y="0"/>
          <a:ext cx="0" cy="0"/>
          <a:chOff x="0" y="0"/>
          <a:chExt cx="0" cy="0"/>
        </a:xfrm>
      </p:grpSpPr>
      <p:pic>
        <p:nvPicPr>
          <p:cNvPr id="33" name="Image 0" descr="preencoded.png">
            <a:extLst>
              <a:ext uri="{FF2B5EF4-FFF2-40B4-BE49-F238E27FC236}">
                <a16:creationId xmlns:a16="http://schemas.microsoft.com/office/drawing/2014/main" id="{1E629920-1542-6DF3-7404-41012925912C}"/>
              </a:ext>
            </a:extLst>
          </p:cNvPr>
          <p:cNvPicPr>
            <a:picLocks noChangeAspect="1"/>
          </p:cNvPicPr>
          <p:nvPr/>
        </p:nvPicPr>
        <p:blipFill>
          <a:blip r:embed="rId3"/>
          <a:stretch>
            <a:fillRect/>
          </a:stretch>
        </p:blipFill>
        <p:spPr>
          <a:xfrm>
            <a:off x="0" y="6405"/>
            <a:ext cx="14630400" cy="8229600"/>
          </a:xfrm>
          <a:prstGeom prst="rect">
            <a:avLst/>
          </a:prstGeom>
        </p:spPr>
      </p:pic>
      <p:sp>
        <p:nvSpPr>
          <p:cNvPr id="30" name="Shape 0">
            <a:extLst>
              <a:ext uri="{FF2B5EF4-FFF2-40B4-BE49-F238E27FC236}">
                <a16:creationId xmlns:a16="http://schemas.microsoft.com/office/drawing/2014/main" id="{9A144733-0928-30D3-7F18-1651EA317B13}"/>
              </a:ext>
            </a:extLst>
          </p:cNvPr>
          <p:cNvSpPr/>
          <p:nvPr/>
        </p:nvSpPr>
        <p:spPr>
          <a:xfrm>
            <a:off x="0" y="0"/>
            <a:ext cx="14630400" cy="8233870"/>
          </a:xfrm>
          <a:prstGeom prst="rect">
            <a:avLst/>
          </a:prstGeom>
          <a:solidFill>
            <a:srgbClr val="0A081B">
              <a:alpha val="75000"/>
            </a:srgbClr>
          </a:solidFill>
          <a:ln/>
        </p:spPr>
        <p:txBody>
          <a:bodyPr/>
          <a:lstStyle/>
          <a:p>
            <a:endParaRPr lang="en-US"/>
          </a:p>
        </p:txBody>
      </p:sp>
      <p:pic>
        <p:nvPicPr>
          <p:cNvPr id="2" name="Image 0" descr="preencoded.png">
            <a:extLst>
              <a:ext uri="{FF2B5EF4-FFF2-40B4-BE49-F238E27FC236}">
                <a16:creationId xmlns:a16="http://schemas.microsoft.com/office/drawing/2014/main" id="{693DD4F4-AD8D-C1BB-56A0-4E24A8F31110}"/>
              </a:ext>
            </a:extLst>
          </p:cNvPr>
          <p:cNvPicPr>
            <a:picLocks noChangeAspect="1"/>
          </p:cNvPicPr>
          <p:nvPr/>
        </p:nvPicPr>
        <p:blipFill>
          <a:blip r:embed="rId4"/>
          <a:stretch>
            <a:fillRect/>
          </a:stretch>
        </p:blipFill>
        <p:spPr>
          <a:xfrm>
            <a:off x="0" y="0"/>
            <a:ext cx="14630400" cy="8229600"/>
          </a:xfrm>
          <a:prstGeom prst="rect">
            <a:avLst/>
          </a:prstGeom>
        </p:spPr>
      </p:pic>
      <p:sp>
        <p:nvSpPr>
          <p:cNvPr id="14" name="Text 4">
            <a:extLst>
              <a:ext uri="{FF2B5EF4-FFF2-40B4-BE49-F238E27FC236}">
                <a16:creationId xmlns:a16="http://schemas.microsoft.com/office/drawing/2014/main" id="{11D2FC0A-DC6D-C94B-F0C8-11C0891A046E}"/>
              </a:ext>
            </a:extLst>
          </p:cNvPr>
          <p:cNvSpPr/>
          <p:nvPr/>
        </p:nvSpPr>
        <p:spPr>
          <a:xfrm>
            <a:off x="464798" y="5034318"/>
            <a:ext cx="13700804" cy="2574930"/>
          </a:xfrm>
          <a:prstGeom prst="rect">
            <a:avLst/>
          </a:prstGeom>
          <a:noFill/>
          <a:ln/>
        </p:spPr>
        <p:txBody>
          <a:bodyPr wrap="square" rtlCol="0" anchor="t"/>
          <a:lstStyle/>
          <a:p>
            <a:pPr marL="0" indent="0">
              <a:lnSpc>
                <a:spcPts val="1960"/>
              </a:lnSpc>
              <a:buNone/>
            </a:pPr>
            <a:endParaRPr lang="en-US" sz="1225" dirty="0">
              <a:solidFill>
                <a:srgbClr val="E0E4E6"/>
              </a:solidFill>
              <a:latin typeface="Barlow" pitchFamily="34" charset="0"/>
            </a:endParaRPr>
          </a:p>
        </p:txBody>
      </p:sp>
      <p:sp>
        <p:nvSpPr>
          <p:cNvPr id="4" name="CasellaDiTesto 3">
            <a:extLst>
              <a:ext uri="{FF2B5EF4-FFF2-40B4-BE49-F238E27FC236}">
                <a16:creationId xmlns:a16="http://schemas.microsoft.com/office/drawing/2014/main" id="{75B27EFC-3A74-D756-A4E2-48A51F93DE1A}"/>
              </a:ext>
            </a:extLst>
          </p:cNvPr>
          <p:cNvSpPr txBox="1"/>
          <p:nvPr/>
        </p:nvSpPr>
        <p:spPr>
          <a:xfrm>
            <a:off x="0" y="-81742"/>
            <a:ext cx="8969339" cy="1077218"/>
          </a:xfrm>
          <a:prstGeom prst="rect">
            <a:avLst/>
          </a:prstGeom>
          <a:noFill/>
        </p:spPr>
        <p:txBody>
          <a:bodyPr wrap="square" rtlCol="0">
            <a:spAutoFit/>
          </a:bodyPr>
          <a:lstStyle/>
          <a:p>
            <a:r>
              <a:rPr lang="it-IT" sz="3200" b="1" dirty="0">
                <a:solidFill>
                  <a:srgbClr val="16FFBB"/>
                </a:solidFill>
              </a:rPr>
              <a:t>Risultati Sperimentali del concetto di adattabilità: 	</a:t>
            </a:r>
            <a:r>
              <a:rPr lang="it-IT" sz="3200" b="1" dirty="0" err="1">
                <a:solidFill>
                  <a:srgbClr val="16FFBB"/>
                </a:solidFill>
              </a:rPr>
              <a:t>Insertion</a:t>
            </a:r>
            <a:r>
              <a:rPr lang="it-IT" sz="3200" b="1" dirty="0">
                <a:solidFill>
                  <a:srgbClr val="16FFBB"/>
                </a:solidFill>
              </a:rPr>
              <a:t> Sort vs Quick Sort</a:t>
            </a:r>
            <a:endParaRPr lang="en-US" sz="3200" b="1" dirty="0">
              <a:solidFill>
                <a:srgbClr val="16FFBB"/>
              </a:solidFill>
            </a:endParaRPr>
          </a:p>
        </p:txBody>
      </p:sp>
      <p:pic>
        <p:nvPicPr>
          <p:cNvPr id="8" name="Immagine 7" descr="Immagine che contiene giallo&#10;&#10;Descrizione generata automaticamente">
            <a:extLst>
              <a:ext uri="{FF2B5EF4-FFF2-40B4-BE49-F238E27FC236}">
                <a16:creationId xmlns:a16="http://schemas.microsoft.com/office/drawing/2014/main" id="{CAE02D75-E0C9-3F2A-C05C-AAA61CE3DBCE}"/>
              </a:ext>
            </a:extLst>
          </p:cNvPr>
          <p:cNvPicPr>
            <a:picLocks noChangeAspect="1"/>
          </p:cNvPicPr>
          <p:nvPr/>
        </p:nvPicPr>
        <p:blipFill>
          <a:blip r:embed="rId5"/>
          <a:stretch>
            <a:fillRect/>
          </a:stretch>
        </p:blipFill>
        <p:spPr>
          <a:xfrm>
            <a:off x="11680485" y="1154989"/>
            <a:ext cx="2667000" cy="4173233"/>
          </a:xfrm>
          <a:prstGeom prst="rect">
            <a:avLst/>
          </a:prstGeom>
        </p:spPr>
      </p:pic>
      <p:sp>
        <p:nvSpPr>
          <p:cNvPr id="9" name="CasellaDiTesto 8">
            <a:extLst>
              <a:ext uri="{FF2B5EF4-FFF2-40B4-BE49-F238E27FC236}">
                <a16:creationId xmlns:a16="http://schemas.microsoft.com/office/drawing/2014/main" id="{3BF01D9B-F607-492D-F387-DBBC734B71B8}"/>
              </a:ext>
            </a:extLst>
          </p:cNvPr>
          <p:cNvSpPr txBox="1"/>
          <p:nvPr/>
        </p:nvSpPr>
        <p:spPr>
          <a:xfrm>
            <a:off x="11680484" y="741262"/>
            <a:ext cx="2306173" cy="369332"/>
          </a:xfrm>
          <a:prstGeom prst="rect">
            <a:avLst/>
          </a:prstGeom>
          <a:noFill/>
        </p:spPr>
        <p:txBody>
          <a:bodyPr wrap="square" rtlCol="0">
            <a:spAutoFit/>
          </a:bodyPr>
          <a:lstStyle/>
          <a:p>
            <a:r>
              <a:rPr lang="it-IT" b="1" dirty="0" err="1">
                <a:solidFill>
                  <a:srgbClr val="16FFBB"/>
                </a:solidFill>
              </a:rPr>
              <a:t>Insertion</a:t>
            </a:r>
            <a:r>
              <a:rPr lang="it-IT" b="1" dirty="0">
                <a:solidFill>
                  <a:srgbClr val="16FFBB"/>
                </a:solidFill>
              </a:rPr>
              <a:t> Sort:</a:t>
            </a:r>
            <a:endParaRPr lang="en-US" b="1" dirty="0">
              <a:solidFill>
                <a:srgbClr val="16FFBB"/>
              </a:solidFill>
            </a:endParaRPr>
          </a:p>
        </p:txBody>
      </p:sp>
      <p:pic>
        <p:nvPicPr>
          <p:cNvPr id="11" name="Immagine 10" descr="Immagine che contiene schermata, linea, Rettangolo, Simmetria&#10;&#10;Descrizione generata automaticamente">
            <a:extLst>
              <a:ext uri="{FF2B5EF4-FFF2-40B4-BE49-F238E27FC236}">
                <a16:creationId xmlns:a16="http://schemas.microsoft.com/office/drawing/2014/main" id="{091A8F7F-F4D8-F90F-C89F-FCFF44ADD608}"/>
              </a:ext>
            </a:extLst>
          </p:cNvPr>
          <p:cNvPicPr>
            <a:picLocks noChangeAspect="1"/>
          </p:cNvPicPr>
          <p:nvPr/>
        </p:nvPicPr>
        <p:blipFill>
          <a:blip r:embed="rId6"/>
          <a:stretch>
            <a:fillRect/>
          </a:stretch>
        </p:blipFill>
        <p:spPr>
          <a:xfrm>
            <a:off x="11680485" y="5766389"/>
            <a:ext cx="2667000" cy="2038350"/>
          </a:xfrm>
          <a:prstGeom prst="rect">
            <a:avLst/>
          </a:prstGeom>
        </p:spPr>
      </p:pic>
      <p:sp>
        <p:nvSpPr>
          <p:cNvPr id="16" name="CasellaDiTesto 15">
            <a:extLst>
              <a:ext uri="{FF2B5EF4-FFF2-40B4-BE49-F238E27FC236}">
                <a16:creationId xmlns:a16="http://schemas.microsoft.com/office/drawing/2014/main" id="{9A340919-1D1C-4C89-847E-C41FA00A3B5A}"/>
              </a:ext>
            </a:extLst>
          </p:cNvPr>
          <p:cNvSpPr txBox="1"/>
          <p:nvPr/>
        </p:nvSpPr>
        <p:spPr>
          <a:xfrm>
            <a:off x="11680485" y="5332158"/>
            <a:ext cx="2306173" cy="369332"/>
          </a:xfrm>
          <a:prstGeom prst="rect">
            <a:avLst/>
          </a:prstGeom>
          <a:noFill/>
        </p:spPr>
        <p:txBody>
          <a:bodyPr wrap="square" rtlCol="0">
            <a:spAutoFit/>
          </a:bodyPr>
          <a:lstStyle/>
          <a:p>
            <a:r>
              <a:rPr lang="it-IT" b="1" dirty="0">
                <a:solidFill>
                  <a:srgbClr val="16FFBB"/>
                </a:solidFill>
              </a:rPr>
              <a:t>Quick Sort:</a:t>
            </a:r>
            <a:endParaRPr lang="en-US" b="1" dirty="0">
              <a:solidFill>
                <a:srgbClr val="16FFBB"/>
              </a:solidFill>
            </a:endParaRPr>
          </a:p>
        </p:txBody>
      </p:sp>
      <p:pic>
        <p:nvPicPr>
          <p:cNvPr id="23" name="Immagine 22">
            <a:extLst>
              <a:ext uri="{FF2B5EF4-FFF2-40B4-BE49-F238E27FC236}">
                <a16:creationId xmlns:a16="http://schemas.microsoft.com/office/drawing/2014/main" id="{F32DA9EB-AF18-932B-BA23-3829FB213CC8}"/>
              </a:ext>
            </a:extLst>
          </p:cNvPr>
          <p:cNvPicPr>
            <a:picLocks noChangeAspect="1"/>
          </p:cNvPicPr>
          <p:nvPr/>
        </p:nvPicPr>
        <p:blipFill>
          <a:blip r:embed="rId7"/>
          <a:stretch>
            <a:fillRect/>
          </a:stretch>
        </p:blipFill>
        <p:spPr>
          <a:xfrm>
            <a:off x="101714" y="1154989"/>
            <a:ext cx="5251544" cy="3258978"/>
          </a:xfrm>
          <a:prstGeom prst="rect">
            <a:avLst/>
          </a:prstGeom>
        </p:spPr>
      </p:pic>
      <p:pic>
        <p:nvPicPr>
          <p:cNvPr id="25" name="Immagine 24">
            <a:extLst>
              <a:ext uri="{FF2B5EF4-FFF2-40B4-BE49-F238E27FC236}">
                <a16:creationId xmlns:a16="http://schemas.microsoft.com/office/drawing/2014/main" id="{943D63BE-6AE8-7373-DCF5-F3A7871732D8}"/>
              </a:ext>
            </a:extLst>
          </p:cNvPr>
          <p:cNvPicPr>
            <a:picLocks noChangeAspect="1"/>
          </p:cNvPicPr>
          <p:nvPr/>
        </p:nvPicPr>
        <p:blipFill>
          <a:blip r:embed="rId8"/>
          <a:stretch>
            <a:fillRect/>
          </a:stretch>
        </p:blipFill>
        <p:spPr>
          <a:xfrm>
            <a:off x="101714" y="4595010"/>
            <a:ext cx="5251544" cy="3258978"/>
          </a:xfrm>
          <a:prstGeom prst="rect">
            <a:avLst/>
          </a:prstGeom>
        </p:spPr>
      </p:pic>
      <p:pic>
        <p:nvPicPr>
          <p:cNvPr id="27" name="Immagine 26">
            <a:extLst>
              <a:ext uri="{FF2B5EF4-FFF2-40B4-BE49-F238E27FC236}">
                <a16:creationId xmlns:a16="http://schemas.microsoft.com/office/drawing/2014/main" id="{6477587A-DD82-11F4-7A71-2F90AA69ABE3}"/>
              </a:ext>
            </a:extLst>
          </p:cNvPr>
          <p:cNvPicPr>
            <a:picLocks noChangeAspect="1"/>
          </p:cNvPicPr>
          <p:nvPr/>
        </p:nvPicPr>
        <p:blipFill rotWithShape="1">
          <a:blip r:embed="rId9"/>
          <a:srcRect l="2890" t="6772" r="3819" b="7059"/>
          <a:stretch/>
        </p:blipFill>
        <p:spPr>
          <a:xfrm>
            <a:off x="5506161" y="4595010"/>
            <a:ext cx="5190163" cy="3258978"/>
          </a:xfrm>
          <a:prstGeom prst="rect">
            <a:avLst/>
          </a:prstGeom>
        </p:spPr>
      </p:pic>
      <p:pic>
        <p:nvPicPr>
          <p:cNvPr id="29" name="Immagine 28">
            <a:extLst>
              <a:ext uri="{FF2B5EF4-FFF2-40B4-BE49-F238E27FC236}">
                <a16:creationId xmlns:a16="http://schemas.microsoft.com/office/drawing/2014/main" id="{FBA6B28C-0932-0606-6FE8-661732F9E132}"/>
              </a:ext>
            </a:extLst>
          </p:cNvPr>
          <p:cNvPicPr>
            <a:picLocks noChangeAspect="1"/>
          </p:cNvPicPr>
          <p:nvPr/>
        </p:nvPicPr>
        <p:blipFill>
          <a:blip r:embed="rId10"/>
          <a:stretch>
            <a:fillRect/>
          </a:stretch>
        </p:blipFill>
        <p:spPr>
          <a:xfrm>
            <a:off x="5506161" y="1137371"/>
            <a:ext cx="5190163" cy="3294213"/>
          </a:xfrm>
          <a:prstGeom prst="rect">
            <a:avLst/>
          </a:prstGeom>
        </p:spPr>
      </p:pic>
    </p:spTree>
    <p:extLst>
      <p:ext uri="{BB962C8B-B14F-4D97-AF65-F5344CB8AC3E}">
        <p14:creationId xmlns:p14="http://schemas.microsoft.com/office/powerpoint/2010/main" val="69783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270"/>
            <a:ext cx="14630400" cy="8233870"/>
          </a:xfrm>
          <a:prstGeom prst="rect">
            <a:avLst/>
          </a:prstGeom>
          <a:solidFill>
            <a:srgbClr val="0A081B">
              <a:alpha val="75000"/>
            </a:srgbClr>
          </a:solidFill>
          <a:ln/>
        </p:spPr>
        <p:txBody>
          <a:bodyPr/>
          <a:lstStyle/>
          <a:p>
            <a:endParaRPr lang="en-US"/>
          </a:p>
        </p:txBody>
      </p:sp>
      <p:sp>
        <p:nvSpPr>
          <p:cNvPr id="5" name="Text 1"/>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Algoritmo</a:t>
            </a:r>
            <a:r>
              <a:rPr lang="en-US" sz="4374" b="1" dirty="0">
                <a:solidFill>
                  <a:srgbClr val="F0FCFF"/>
                </a:solidFill>
                <a:latin typeface="Spline Sans" pitchFamily="34" charset="0"/>
                <a:ea typeface="Spline Sans" pitchFamily="34" charset="-122"/>
                <a:cs typeface="Spline Sans" pitchFamily="34" charset="-120"/>
              </a:rPr>
              <a:t> Insertion-Sort, </a:t>
            </a:r>
            <a:r>
              <a:rPr lang="en-US" sz="4374" b="1" dirty="0" err="1">
                <a:solidFill>
                  <a:srgbClr val="F0FCFF"/>
                </a:solidFill>
                <a:latin typeface="Spline Sans" pitchFamily="34" charset="0"/>
                <a:ea typeface="Spline Sans" pitchFamily="34" charset="-122"/>
                <a:cs typeface="Spline Sans" pitchFamily="34" charset="-120"/>
              </a:rPr>
              <a:t>tutto</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quello</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che</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c’è</a:t>
            </a:r>
            <a:r>
              <a:rPr lang="en-US" sz="4374" b="1" dirty="0">
                <a:solidFill>
                  <a:srgbClr val="F0FCFF"/>
                </a:solidFill>
                <a:latin typeface="Spline Sans" pitchFamily="34" charset="0"/>
                <a:ea typeface="Spline Sans" pitchFamily="34" charset="-122"/>
                <a:cs typeface="Spline Sans" pitchFamily="34" charset="-120"/>
              </a:rPr>
              <a:t> da </a:t>
            </a:r>
            <a:r>
              <a:rPr lang="en-US" sz="4374" b="1" dirty="0" err="1">
                <a:solidFill>
                  <a:srgbClr val="F0FCFF"/>
                </a:solidFill>
                <a:latin typeface="Spline Sans" pitchFamily="34" charset="0"/>
                <a:ea typeface="Spline Sans" pitchFamily="34" charset="-122"/>
                <a:cs typeface="Spline Sans" pitchFamily="34" charset="-120"/>
              </a:rPr>
              <a:t>sapere</a:t>
            </a:r>
            <a:r>
              <a:rPr lang="en-US" sz="4374" b="1" dirty="0">
                <a:solidFill>
                  <a:srgbClr val="F0FCFF"/>
                </a:solidFill>
                <a:latin typeface="Spline Sans" pitchFamily="34" charset="0"/>
                <a:ea typeface="Spline Sans" pitchFamily="34" charset="-122"/>
                <a:cs typeface="Spline Sans" pitchFamily="34" charset="-120"/>
              </a:rPr>
              <a:t>:</a:t>
            </a:r>
            <a:endParaRPr lang="en-US" sz="4374" dirty="0"/>
          </a:p>
        </p:txBody>
      </p:sp>
      <p:sp>
        <p:nvSpPr>
          <p:cNvPr id="6" name="Text 2"/>
          <p:cNvSpPr/>
          <p:nvPr/>
        </p:nvSpPr>
        <p:spPr>
          <a:xfrm>
            <a:off x="390418" y="1284471"/>
            <a:ext cx="7122200"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E0E4E6"/>
                </a:solidFill>
                <a:latin typeface="Barlow" pitchFamily="34" charset="0"/>
                <a:ea typeface="Barlow" pitchFamily="34" charset="-122"/>
                <a:cs typeface="Barlow" pitchFamily="34" charset="-120"/>
              </a:rPr>
              <a:t>Descrizione:</a:t>
            </a:r>
            <a:r>
              <a:rPr lang="en-US" sz="1750" dirty="0">
                <a:solidFill>
                  <a:srgbClr val="E0E4E6"/>
                </a:solidFill>
                <a:latin typeface="Barlow" pitchFamily="34" charset="0"/>
                <a:ea typeface="Barlow" pitchFamily="34" charset="-122"/>
                <a:cs typeface="Barlow" pitchFamily="34" charset="-120"/>
              </a:rPr>
              <a:t> L'algoritmo di ordinamento Insertion-Sort è noto per la sua semplicità e efficacia nel ordinare piccoli insiemi di dati. </a:t>
            </a:r>
            <a:r>
              <a:rPr lang="en-US" sz="1750" dirty="0">
                <a:solidFill>
                  <a:srgbClr val="16FFBB"/>
                </a:solidFill>
                <a:latin typeface="Barlow" pitchFamily="34" charset="0"/>
                <a:ea typeface="Barlow" pitchFamily="34" charset="-122"/>
                <a:cs typeface="Barlow" pitchFamily="34" charset="-120"/>
              </a:rPr>
              <a:t>Utilizza un approccio incrementale, dove l'elemento successivo viene inserito nella posizione corretta rispetto agli elementi già ordinati, creando un sottoinsieme di elementi ordinati in ogni passaggio.</a:t>
            </a:r>
            <a:endParaRPr lang="en-US" sz="1750" dirty="0">
              <a:solidFill>
                <a:srgbClr val="16FFBB"/>
              </a:solidFill>
            </a:endParaRPr>
          </a:p>
        </p:txBody>
      </p:sp>
      <p:sp>
        <p:nvSpPr>
          <p:cNvPr id="7" name="Text 3"/>
          <p:cNvSpPr/>
          <p:nvPr/>
        </p:nvSpPr>
        <p:spPr>
          <a:xfrm>
            <a:off x="390418" y="3307275"/>
            <a:ext cx="7122200"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E0E4E6"/>
                </a:solidFill>
                <a:latin typeface="Barlow" pitchFamily="34" charset="0"/>
                <a:ea typeface="Barlow" pitchFamily="34" charset="-122"/>
                <a:cs typeface="Barlow" pitchFamily="34" charset="-120"/>
              </a:rPr>
              <a:t>Funzionamento:</a:t>
            </a:r>
            <a:r>
              <a:rPr lang="en-US" sz="1750" dirty="0">
                <a:solidFill>
                  <a:srgbClr val="E0E4E6"/>
                </a:solidFill>
                <a:latin typeface="Barlow" pitchFamily="34" charset="0"/>
                <a:ea typeface="Barlow" pitchFamily="34" charset="-122"/>
                <a:cs typeface="Barlow" pitchFamily="34" charset="-120"/>
              </a:rPr>
              <a:t> Inizia con il secondo elemento della sequenza e confronta ogni elemento con quelli precedenti per inserirlo nella posizione corretta. Questo rende l'Insertion-Sort efficiente per dati quasi ordinati o con un piccolo numero di elementi da ordinare.</a:t>
            </a:r>
            <a:endParaRPr lang="en-US" sz="1750" dirty="0"/>
          </a:p>
        </p:txBody>
      </p:sp>
      <p:sp>
        <p:nvSpPr>
          <p:cNvPr id="8" name="Text 4"/>
          <p:cNvSpPr/>
          <p:nvPr/>
        </p:nvSpPr>
        <p:spPr>
          <a:xfrm>
            <a:off x="390418" y="4871166"/>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E0E4E6"/>
                </a:solidFill>
                <a:latin typeface="Barlow" pitchFamily="34" charset="0"/>
                <a:ea typeface="Barlow" pitchFamily="34" charset="-122"/>
                <a:cs typeface="Barlow" pitchFamily="34" charset="-120"/>
              </a:rPr>
              <a:t>Complessità:</a:t>
            </a:r>
            <a:r>
              <a:rPr lang="en-US" sz="1750" dirty="0">
                <a:solidFill>
                  <a:srgbClr val="E0E4E6"/>
                </a:solidFill>
                <a:latin typeface="Barlow" pitchFamily="34" charset="0"/>
                <a:ea typeface="Barlow" pitchFamily="34" charset="-122"/>
                <a:cs typeface="Barlow" pitchFamily="34" charset="-120"/>
              </a:rPr>
              <a:t> L'Insertion-Sort ha una complessità di tempo quadratica nel </a:t>
            </a:r>
            <a:r>
              <a:rPr lang="en-US" sz="1750" dirty="0" err="1">
                <a:solidFill>
                  <a:srgbClr val="E0E4E6"/>
                </a:solidFill>
                <a:latin typeface="Barlow" pitchFamily="34" charset="0"/>
                <a:ea typeface="Barlow" pitchFamily="34" charset="-122"/>
                <a:cs typeface="Barlow" pitchFamily="34" charset="-120"/>
              </a:rPr>
              <a:t>caso</a:t>
            </a:r>
            <a:r>
              <a:rPr lang="en-US" sz="1750" dirty="0">
                <a:solidFill>
                  <a:srgbClr val="E0E4E6"/>
                </a:solidFill>
                <a:latin typeface="Barlow" pitchFamily="34" charset="0"/>
                <a:ea typeface="Barlow" pitchFamily="34" charset="-122"/>
                <a:cs typeface="Barlow" pitchFamily="34" charset="-120"/>
              </a:rPr>
              <a:t> </a:t>
            </a:r>
            <a:r>
              <a:rPr lang="en-US" sz="1750" dirty="0" err="1">
                <a:solidFill>
                  <a:srgbClr val="E0E4E6"/>
                </a:solidFill>
                <a:latin typeface="Barlow" pitchFamily="34" charset="0"/>
                <a:ea typeface="Barlow" pitchFamily="34" charset="-122"/>
                <a:cs typeface="Barlow" pitchFamily="34" charset="-120"/>
              </a:rPr>
              <a:t>peggiore</a:t>
            </a:r>
            <a:r>
              <a:rPr lang="en-US" sz="1750" dirty="0">
                <a:solidFill>
                  <a:srgbClr val="E0E4E6"/>
                </a:solidFill>
                <a:latin typeface="Barlow" pitchFamily="34" charset="0"/>
                <a:ea typeface="Barlow" pitchFamily="34" charset="-122"/>
                <a:cs typeface="Barlow" pitchFamily="34" charset="-120"/>
              </a:rPr>
              <a:t> </a:t>
            </a:r>
            <a:r>
              <a:rPr lang="en-US" sz="1600" b="0" i="1" dirty="0">
                <a:solidFill>
                  <a:srgbClr val="ECECEC"/>
                </a:solidFill>
                <a:effectLst/>
                <a:latin typeface="KaTeX_Math"/>
              </a:rPr>
              <a:t>O</a:t>
            </a:r>
            <a:r>
              <a:rPr lang="en-US" sz="1600" b="0" i="0" dirty="0">
                <a:solidFill>
                  <a:srgbClr val="ECECEC"/>
                </a:solidFill>
                <a:effectLst/>
                <a:latin typeface="KaTeX_Main"/>
              </a:rPr>
              <a:t>(</a:t>
            </a:r>
            <a:r>
              <a:rPr lang="en-US" sz="1600" b="0" i="1" dirty="0">
                <a:solidFill>
                  <a:srgbClr val="ECECEC"/>
                </a:solidFill>
                <a:effectLst/>
                <a:latin typeface="KaTeX_Math"/>
              </a:rPr>
              <a:t>n</a:t>
            </a:r>
            <a:r>
              <a:rPr lang="en-US" sz="1600" b="0" i="0" baseline="30000" dirty="0">
                <a:solidFill>
                  <a:srgbClr val="ECECEC"/>
                </a:solidFill>
                <a:effectLst/>
                <a:latin typeface="KaTeX_Main"/>
              </a:rPr>
              <a:t>2</a:t>
            </a:r>
            <a:r>
              <a:rPr lang="en-US" sz="1600" b="0" i="0" dirty="0">
                <a:solidFill>
                  <a:srgbClr val="ECECEC"/>
                </a:solidFill>
                <a:effectLst/>
                <a:latin typeface="KaTeX_Main"/>
              </a:rPr>
              <a:t>)</a:t>
            </a:r>
            <a:r>
              <a:rPr lang="en-US" sz="1750" dirty="0">
                <a:solidFill>
                  <a:srgbClr val="E0E4E6"/>
                </a:solidFill>
                <a:latin typeface="Barlow" pitchFamily="34" charset="0"/>
                <a:ea typeface="Barlow" pitchFamily="34" charset="-122"/>
                <a:cs typeface="Barlow" pitchFamily="34" charset="-120"/>
              </a:rPr>
              <a:t>, </a:t>
            </a:r>
            <a:r>
              <a:rPr lang="it-IT" sz="1600" b="1" i="0" dirty="0">
                <a:solidFill>
                  <a:srgbClr val="ECECEC"/>
                </a:solidFill>
                <a:effectLst/>
                <a:latin typeface="Söhne"/>
              </a:rPr>
              <a:t>Tempo di esecuzione nel caso migliore</a:t>
            </a:r>
            <a:r>
              <a:rPr lang="it-IT" sz="1600" b="0" i="0" dirty="0">
                <a:solidFill>
                  <a:srgbClr val="ECECEC"/>
                </a:solidFill>
                <a:effectLst/>
                <a:latin typeface="Söhne"/>
              </a:rPr>
              <a:t>: </a:t>
            </a:r>
            <a:r>
              <a:rPr lang="it-IT" sz="1600" b="0" i="1" dirty="0">
                <a:solidFill>
                  <a:srgbClr val="ECECEC"/>
                </a:solidFill>
                <a:effectLst/>
                <a:latin typeface="KaTeX_Math"/>
              </a:rPr>
              <a:t>O</a:t>
            </a:r>
            <a:r>
              <a:rPr lang="it-IT" sz="1600" b="0" i="0" dirty="0">
                <a:solidFill>
                  <a:srgbClr val="ECECEC"/>
                </a:solidFill>
                <a:effectLst/>
                <a:latin typeface="KaTeX_Main"/>
              </a:rPr>
              <a:t>(</a:t>
            </a:r>
            <a:r>
              <a:rPr lang="it-IT" sz="1600" b="0" i="1" dirty="0">
                <a:solidFill>
                  <a:srgbClr val="ECECEC"/>
                </a:solidFill>
                <a:effectLst/>
                <a:latin typeface="KaTeX_Math"/>
              </a:rPr>
              <a:t>n</a:t>
            </a:r>
            <a:r>
              <a:rPr lang="it-IT" sz="1600" b="0" i="0" dirty="0">
                <a:solidFill>
                  <a:srgbClr val="ECECEC"/>
                </a:solidFill>
                <a:effectLst/>
                <a:latin typeface="KaTeX_Main"/>
              </a:rPr>
              <a:t>)</a:t>
            </a:r>
            <a:r>
              <a:rPr lang="it-IT" sz="1600" b="0" i="0" dirty="0">
                <a:solidFill>
                  <a:srgbClr val="ECECEC"/>
                </a:solidFill>
                <a:effectLst/>
                <a:latin typeface="Söhne"/>
              </a:rPr>
              <a:t>, quando l'array è già ordinato.</a:t>
            </a:r>
            <a:endParaRPr lang="en-US" sz="1750" dirty="0"/>
          </a:p>
        </p:txBody>
      </p:sp>
      <p:pic>
        <p:nvPicPr>
          <p:cNvPr id="11" name="Immagine 10" descr="Immagine che contiene testo, schermata, Carattere, design&#10;&#10;Descrizione generata automaticamente">
            <a:extLst>
              <a:ext uri="{FF2B5EF4-FFF2-40B4-BE49-F238E27FC236}">
                <a16:creationId xmlns:a16="http://schemas.microsoft.com/office/drawing/2014/main" id="{12EBFF17-8658-70D6-828A-64B26981A926}"/>
              </a:ext>
            </a:extLst>
          </p:cNvPr>
          <p:cNvPicPr>
            <a:picLocks noChangeAspect="1"/>
          </p:cNvPicPr>
          <p:nvPr/>
        </p:nvPicPr>
        <p:blipFill>
          <a:blip r:embed="rId4"/>
          <a:stretch>
            <a:fillRect/>
          </a:stretch>
        </p:blipFill>
        <p:spPr>
          <a:xfrm>
            <a:off x="8886932" y="1284471"/>
            <a:ext cx="5353050" cy="5419725"/>
          </a:xfrm>
          <a:prstGeom prst="rect">
            <a:avLst/>
          </a:prstGeom>
        </p:spPr>
      </p:pic>
      <p:sp>
        <p:nvSpPr>
          <p:cNvPr id="13" name="CasellaDiTesto 12">
            <a:extLst>
              <a:ext uri="{FF2B5EF4-FFF2-40B4-BE49-F238E27FC236}">
                <a16:creationId xmlns:a16="http://schemas.microsoft.com/office/drawing/2014/main" id="{3CAE9832-BB37-EA98-D570-A847A816C161}"/>
              </a:ext>
            </a:extLst>
          </p:cNvPr>
          <p:cNvSpPr txBox="1"/>
          <p:nvPr/>
        </p:nvSpPr>
        <p:spPr>
          <a:xfrm>
            <a:off x="74128" y="6386262"/>
            <a:ext cx="7438490" cy="1754326"/>
          </a:xfrm>
          <a:prstGeom prst="rect">
            <a:avLst/>
          </a:prstGeom>
          <a:noFill/>
        </p:spPr>
        <p:txBody>
          <a:bodyPr wrap="square">
            <a:spAutoFit/>
          </a:bodyPr>
          <a:lstStyle/>
          <a:p>
            <a:pPr algn="l"/>
            <a:r>
              <a:rPr lang="it-IT" b="1" i="0" dirty="0">
                <a:solidFill>
                  <a:srgbClr val="16FFBB"/>
                </a:solidFill>
                <a:effectLst/>
                <a:latin typeface="Söhne"/>
              </a:rPr>
              <a:t>Caratteristiche di </a:t>
            </a:r>
            <a:r>
              <a:rPr lang="it-IT" b="1" i="0" dirty="0" err="1">
                <a:solidFill>
                  <a:srgbClr val="16FFBB"/>
                </a:solidFill>
                <a:effectLst/>
                <a:latin typeface="Söhne"/>
              </a:rPr>
              <a:t>Insertion</a:t>
            </a:r>
            <a:r>
              <a:rPr lang="it-IT" b="1" i="0" dirty="0">
                <a:solidFill>
                  <a:srgbClr val="16FFBB"/>
                </a:solidFill>
                <a:effectLst/>
                <a:latin typeface="Söhne"/>
              </a:rPr>
              <a:t> Sort</a:t>
            </a:r>
          </a:p>
          <a:p>
            <a:pPr marL="285750" indent="-285750" algn="l">
              <a:buFont typeface="Arial" panose="020B0604020202020204" pitchFamily="34" charset="0"/>
              <a:buChar char="•"/>
            </a:pPr>
            <a:r>
              <a:rPr lang="it-IT" b="1" i="0" dirty="0">
                <a:solidFill>
                  <a:srgbClr val="ECECEC"/>
                </a:solidFill>
                <a:effectLst/>
                <a:latin typeface="Söhne"/>
              </a:rPr>
              <a:t>Stabile</a:t>
            </a:r>
            <a:r>
              <a:rPr lang="it-IT" b="0" i="0" dirty="0">
                <a:solidFill>
                  <a:srgbClr val="ECECEC"/>
                </a:solidFill>
                <a:effectLst/>
                <a:latin typeface="Söhne"/>
              </a:rPr>
              <a:t>: non cambia l'ordine degli elementi uguali.</a:t>
            </a:r>
          </a:p>
          <a:p>
            <a:pPr marL="285750" indent="-285750" algn="l">
              <a:buFont typeface="Arial" panose="020B0604020202020204" pitchFamily="34" charset="0"/>
              <a:buChar char="•"/>
            </a:pPr>
            <a:r>
              <a:rPr lang="it-IT" b="1" i="0" dirty="0">
                <a:solidFill>
                  <a:srgbClr val="ECECEC"/>
                </a:solidFill>
                <a:effectLst/>
                <a:latin typeface="Söhne"/>
              </a:rPr>
              <a:t>Adattivo</a:t>
            </a:r>
            <a:r>
              <a:rPr lang="it-IT" b="0" i="0" dirty="0">
                <a:solidFill>
                  <a:srgbClr val="ECECEC"/>
                </a:solidFill>
                <a:effectLst/>
                <a:latin typeface="Söhne"/>
              </a:rPr>
              <a:t>: efficiente per (quasi) elenchi ordinati.</a:t>
            </a:r>
          </a:p>
          <a:p>
            <a:pPr marL="285750" indent="-285750" algn="l">
              <a:buFont typeface="Arial" panose="020B0604020202020204" pitchFamily="34" charset="0"/>
              <a:buChar char="•"/>
            </a:pPr>
            <a:r>
              <a:rPr lang="it-IT" b="1" i="0" dirty="0">
                <a:solidFill>
                  <a:srgbClr val="ECECEC"/>
                </a:solidFill>
                <a:effectLst/>
                <a:latin typeface="Söhne"/>
              </a:rPr>
              <a:t>In-place</a:t>
            </a:r>
            <a:r>
              <a:rPr lang="it-IT" b="0" i="0" dirty="0">
                <a:solidFill>
                  <a:srgbClr val="ECECEC"/>
                </a:solidFill>
                <a:effectLst/>
                <a:latin typeface="Söhne"/>
              </a:rPr>
              <a:t>: richiede una quantità costante di spazio di memoria aggiuntivo </a:t>
            </a:r>
            <a:r>
              <a:rPr lang="it-IT" b="0" i="1" dirty="0">
                <a:solidFill>
                  <a:srgbClr val="ECECEC"/>
                </a:solidFill>
                <a:effectLst/>
                <a:latin typeface="KaTeX_Math"/>
              </a:rPr>
              <a:t>O</a:t>
            </a:r>
            <a:r>
              <a:rPr lang="it-IT" b="0" i="0" dirty="0">
                <a:solidFill>
                  <a:srgbClr val="ECECEC"/>
                </a:solidFill>
                <a:effectLst/>
                <a:latin typeface="KaTeX_Main"/>
              </a:rPr>
              <a:t>(1)</a:t>
            </a:r>
            <a:r>
              <a:rPr lang="it-IT" b="0" i="0" dirty="0">
                <a:solidFill>
                  <a:srgbClr val="ECECEC"/>
                </a:solidFill>
                <a:effectLst/>
                <a:latin typeface="Söhne"/>
              </a:rPr>
              <a:t>.</a:t>
            </a:r>
          </a:p>
          <a:p>
            <a:pPr marL="285750" indent="-285750" algn="l">
              <a:buFont typeface="Arial" panose="020B0604020202020204" pitchFamily="34" charset="0"/>
              <a:buChar char="•"/>
            </a:pPr>
            <a:r>
              <a:rPr lang="it-IT" b="1" i="0" dirty="0">
                <a:solidFill>
                  <a:srgbClr val="ECECEC"/>
                </a:solidFill>
                <a:effectLst/>
                <a:latin typeface="Söhne"/>
              </a:rPr>
              <a:t>Online</a:t>
            </a:r>
            <a:r>
              <a:rPr lang="it-IT" b="0" i="0" dirty="0">
                <a:solidFill>
                  <a:srgbClr val="ECECEC"/>
                </a:solidFill>
                <a:effectLst/>
                <a:latin typeface="Söhne"/>
              </a:rPr>
              <a:t>: può ordinare una lista man mano che riceve i dati.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764" y="-8122"/>
            <a:ext cx="14640163" cy="8237722"/>
          </a:xfrm>
          <a:prstGeom prst="rect">
            <a:avLst/>
          </a:prstGeom>
          <a:solidFill>
            <a:srgbClr val="0A081B">
              <a:alpha val="75000"/>
            </a:srgbClr>
          </a:solidFill>
          <a:ln/>
        </p:spPr>
        <p:txBody>
          <a:bodyPr/>
          <a:lstStyle/>
          <a:p>
            <a:endParaRPr lang="en-US"/>
          </a:p>
        </p:txBody>
      </p:sp>
      <p:sp>
        <p:nvSpPr>
          <p:cNvPr id="5" name="Text 1"/>
          <p:cNvSpPr/>
          <p:nvPr/>
        </p:nvSpPr>
        <p:spPr>
          <a:xfrm>
            <a:off x="0" y="5738"/>
            <a:ext cx="5034439" cy="486013"/>
          </a:xfrm>
          <a:prstGeom prst="rect">
            <a:avLst/>
          </a:prstGeom>
          <a:noFill/>
          <a:ln/>
        </p:spPr>
        <p:txBody>
          <a:bodyPr wrap="none" rtlCol="0" anchor="t"/>
          <a:lstStyle/>
          <a:p>
            <a:pPr marL="0" indent="0">
              <a:lnSpc>
                <a:spcPts val="3827"/>
              </a:lnSpc>
              <a:buNone/>
            </a:pPr>
            <a:r>
              <a:rPr lang="en-US" sz="3062" b="1" dirty="0">
                <a:solidFill>
                  <a:srgbClr val="F0FCFF"/>
                </a:solidFill>
                <a:latin typeface="Spline Sans" pitchFamily="34" charset="0"/>
                <a:ea typeface="Spline Sans" pitchFamily="34" charset="-122"/>
                <a:cs typeface="Spline Sans" pitchFamily="34" charset="-120"/>
              </a:rPr>
              <a:t>Divide-et-</a:t>
            </a:r>
            <a:r>
              <a:rPr lang="en-US" sz="3062" b="1" dirty="0" err="1">
                <a:solidFill>
                  <a:srgbClr val="F0FCFF"/>
                </a:solidFill>
                <a:latin typeface="Spline Sans" pitchFamily="34" charset="0"/>
                <a:ea typeface="Spline Sans" pitchFamily="34" charset="-122"/>
                <a:cs typeface="Spline Sans" pitchFamily="34" charset="-120"/>
              </a:rPr>
              <a:t>impera</a:t>
            </a:r>
            <a:endParaRPr lang="en-US" sz="3062" dirty="0"/>
          </a:p>
        </p:txBody>
      </p:sp>
      <p:sp>
        <p:nvSpPr>
          <p:cNvPr id="6" name="Shape 2"/>
          <p:cNvSpPr/>
          <p:nvPr/>
        </p:nvSpPr>
        <p:spPr>
          <a:xfrm>
            <a:off x="3427499" y="1067012"/>
            <a:ext cx="19407" cy="5460683"/>
          </a:xfrm>
          <a:prstGeom prst="rect">
            <a:avLst/>
          </a:prstGeom>
          <a:solidFill>
            <a:srgbClr val="302E41"/>
          </a:solidFill>
          <a:ln/>
        </p:spPr>
        <p:txBody>
          <a:bodyPr/>
          <a:lstStyle/>
          <a:p>
            <a:endParaRPr lang="en-US"/>
          </a:p>
        </p:txBody>
      </p:sp>
      <p:sp>
        <p:nvSpPr>
          <p:cNvPr id="7" name="Shape 3"/>
          <p:cNvSpPr/>
          <p:nvPr/>
        </p:nvSpPr>
        <p:spPr>
          <a:xfrm>
            <a:off x="2717827" y="1509150"/>
            <a:ext cx="544354" cy="19407"/>
          </a:xfrm>
          <a:prstGeom prst="rect">
            <a:avLst/>
          </a:prstGeom>
          <a:solidFill>
            <a:srgbClr val="16FFBB"/>
          </a:solidFill>
          <a:ln/>
        </p:spPr>
        <p:txBody>
          <a:bodyPr/>
          <a:lstStyle/>
          <a:p>
            <a:endParaRPr lang="en-US"/>
          </a:p>
        </p:txBody>
      </p:sp>
      <p:sp>
        <p:nvSpPr>
          <p:cNvPr id="8" name="Shape 4"/>
          <p:cNvSpPr/>
          <p:nvPr/>
        </p:nvSpPr>
        <p:spPr>
          <a:xfrm>
            <a:off x="3262181" y="1343951"/>
            <a:ext cx="349925" cy="349925"/>
          </a:xfrm>
          <a:prstGeom prst="roundRect">
            <a:avLst>
              <a:gd name="adj" fmla="val 80009"/>
            </a:avLst>
          </a:prstGeom>
          <a:solidFill>
            <a:srgbClr val="0A081B"/>
          </a:solidFill>
          <a:ln w="15240">
            <a:solidFill>
              <a:srgbClr val="16FFBB"/>
            </a:solidFill>
            <a:prstDash val="solid"/>
          </a:ln>
        </p:spPr>
        <p:txBody>
          <a:bodyPr/>
          <a:lstStyle/>
          <a:p>
            <a:endParaRPr lang="en-US"/>
          </a:p>
        </p:txBody>
      </p:sp>
      <p:sp>
        <p:nvSpPr>
          <p:cNvPr id="9" name="Text 5"/>
          <p:cNvSpPr/>
          <p:nvPr/>
        </p:nvSpPr>
        <p:spPr>
          <a:xfrm>
            <a:off x="3386601" y="1373002"/>
            <a:ext cx="100965" cy="291703"/>
          </a:xfrm>
          <a:prstGeom prst="rect">
            <a:avLst/>
          </a:prstGeom>
          <a:noFill/>
          <a:ln/>
        </p:spPr>
        <p:txBody>
          <a:bodyPr wrap="none" rtlCol="0" anchor="t"/>
          <a:lstStyle/>
          <a:p>
            <a:pPr marL="0" indent="0" algn="ctr">
              <a:lnSpc>
                <a:spcPts val="2296"/>
              </a:lnSpc>
              <a:buNone/>
            </a:pPr>
            <a:r>
              <a:rPr lang="en-US" sz="1837" b="1" dirty="0">
                <a:solidFill>
                  <a:srgbClr val="16FFBB"/>
                </a:solidFill>
                <a:latin typeface="Spline Sans" pitchFamily="34" charset="0"/>
                <a:ea typeface="Spline Sans" pitchFamily="34" charset="-122"/>
                <a:cs typeface="Spline Sans" pitchFamily="34" charset="-120"/>
              </a:rPr>
              <a:t>1</a:t>
            </a:r>
            <a:endParaRPr lang="en-US" sz="1837" dirty="0"/>
          </a:p>
        </p:txBody>
      </p:sp>
      <p:sp>
        <p:nvSpPr>
          <p:cNvPr id="10" name="Text 6"/>
          <p:cNvSpPr/>
          <p:nvPr/>
        </p:nvSpPr>
        <p:spPr>
          <a:xfrm>
            <a:off x="637507" y="1378003"/>
            <a:ext cx="1944172" cy="243007"/>
          </a:xfrm>
          <a:prstGeom prst="rect">
            <a:avLst/>
          </a:prstGeom>
          <a:noFill/>
          <a:ln/>
        </p:spPr>
        <p:txBody>
          <a:bodyPr wrap="none" rtlCol="0" anchor="t"/>
          <a:lstStyle/>
          <a:p>
            <a:pPr marL="0" indent="0" algn="r">
              <a:lnSpc>
                <a:spcPts val="1914"/>
              </a:lnSpc>
              <a:buNone/>
            </a:pPr>
            <a:r>
              <a:rPr lang="en-US" sz="1531" b="1" dirty="0">
                <a:solidFill>
                  <a:srgbClr val="16FFBB"/>
                </a:solidFill>
                <a:latin typeface="Spline Sans" pitchFamily="34" charset="0"/>
                <a:ea typeface="Spline Sans" pitchFamily="34" charset="-122"/>
                <a:cs typeface="Spline Sans" pitchFamily="34" charset="-120"/>
              </a:rPr>
              <a:t>Suddivisione</a:t>
            </a:r>
            <a:endParaRPr lang="en-US" sz="1531" dirty="0"/>
          </a:p>
        </p:txBody>
      </p:sp>
      <p:sp>
        <p:nvSpPr>
          <p:cNvPr id="11" name="Text 7"/>
          <p:cNvSpPr/>
          <p:nvPr/>
        </p:nvSpPr>
        <p:spPr>
          <a:xfrm>
            <a:off x="153637" y="1714235"/>
            <a:ext cx="2428042" cy="1989773"/>
          </a:xfrm>
          <a:prstGeom prst="rect">
            <a:avLst/>
          </a:prstGeom>
          <a:noFill/>
          <a:ln/>
        </p:spPr>
        <p:txBody>
          <a:bodyPr wrap="square" rtlCol="0" anchor="t"/>
          <a:lstStyle/>
          <a:p>
            <a:pPr marL="0" indent="0" algn="r">
              <a:lnSpc>
                <a:spcPts val="1960"/>
              </a:lnSpc>
              <a:buNone/>
            </a:pPr>
            <a:r>
              <a:rPr lang="en-US" sz="1225" dirty="0">
                <a:solidFill>
                  <a:srgbClr val="E0E4E6"/>
                </a:solidFill>
                <a:latin typeface="Barlow" pitchFamily="34" charset="0"/>
                <a:ea typeface="Barlow" pitchFamily="34" charset="-122"/>
                <a:cs typeface="Barlow" pitchFamily="34" charset="-120"/>
              </a:rPr>
              <a:t>L'algoritmo Divide-et-impera si articola in tre fasi fondamentali. La prima fase comporta la suddivisione del problema principale in sotto-problemi più gestibili. Questa frammentazione consente di affrontare le singole parti in modo più efficiente.</a:t>
            </a:r>
            <a:endParaRPr lang="en-US" sz="1225" dirty="0"/>
          </a:p>
        </p:txBody>
      </p:sp>
      <p:sp>
        <p:nvSpPr>
          <p:cNvPr id="12" name="Shape 8"/>
          <p:cNvSpPr/>
          <p:nvPr/>
        </p:nvSpPr>
        <p:spPr>
          <a:xfrm>
            <a:off x="3612105" y="2286747"/>
            <a:ext cx="544354" cy="19407"/>
          </a:xfrm>
          <a:prstGeom prst="rect">
            <a:avLst/>
          </a:prstGeom>
          <a:solidFill>
            <a:srgbClr val="29DDDA"/>
          </a:solidFill>
          <a:ln/>
        </p:spPr>
        <p:txBody>
          <a:bodyPr/>
          <a:lstStyle/>
          <a:p>
            <a:endParaRPr lang="en-US"/>
          </a:p>
        </p:txBody>
      </p:sp>
      <p:sp>
        <p:nvSpPr>
          <p:cNvPr id="13" name="Shape 9"/>
          <p:cNvSpPr/>
          <p:nvPr/>
        </p:nvSpPr>
        <p:spPr>
          <a:xfrm>
            <a:off x="3262181" y="2121548"/>
            <a:ext cx="349925" cy="349925"/>
          </a:xfrm>
          <a:prstGeom prst="roundRect">
            <a:avLst>
              <a:gd name="adj" fmla="val 80009"/>
            </a:avLst>
          </a:prstGeom>
          <a:solidFill>
            <a:srgbClr val="0A081B"/>
          </a:solidFill>
          <a:ln w="15240">
            <a:solidFill>
              <a:srgbClr val="29DDDA"/>
            </a:solidFill>
            <a:prstDash val="solid"/>
          </a:ln>
        </p:spPr>
        <p:txBody>
          <a:bodyPr/>
          <a:lstStyle/>
          <a:p>
            <a:endParaRPr lang="en-US"/>
          </a:p>
        </p:txBody>
      </p:sp>
      <p:sp>
        <p:nvSpPr>
          <p:cNvPr id="14" name="Text 10"/>
          <p:cNvSpPr/>
          <p:nvPr/>
        </p:nvSpPr>
        <p:spPr>
          <a:xfrm>
            <a:off x="3372194" y="2150599"/>
            <a:ext cx="129778" cy="291703"/>
          </a:xfrm>
          <a:prstGeom prst="rect">
            <a:avLst/>
          </a:prstGeom>
          <a:noFill/>
          <a:ln/>
        </p:spPr>
        <p:txBody>
          <a:bodyPr wrap="none" rtlCol="0" anchor="t"/>
          <a:lstStyle/>
          <a:p>
            <a:pPr marL="0" indent="0" algn="ctr">
              <a:lnSpc>
                <a:spcPts val="2296"/>
              </a:lnSpc>
              <a:buNone/>
            </a:pPr>
            <a:r>
              <a:rPr lang="en-US" sz="1837" b="1" dirty="0">
                <a:solidFill>
                  <a:srgbClr val="29DDDA"/>
                </a:solidFill>
                <a:latin typeface="Spline Sans" pitchFamily="34" charset="0"/>
                <a:ea typeface="Spline Sans" pitchFamily="34" charset="-122"/>
                <a:cs typeface="Spline Sans" pitchFamily="34" charset="-120"/>
              </a:rPr>
              <a:t>2</a:t>
            </a:r>
            <a:endParaRPr lang="en-US" sz="1837" dirty="0"/>
          </a:p>
        </p:txBody>
      </p:sp>
      <p:sp>
        <p:nvSpPr>
          <p:cNvPr id="15" name="Text 11"/>
          <p:cNvSpPr/>
          <p:nvPr/>
        </p:nvSpPr>
        <p:spPr>
          <a:xfrm>
            <a:off x="4292607" y="2155600"/>
            <a:ext cx="1944172" cy="243007"/>
          </a:xfrm>
          <a:prstGeom prst="rect">
            <a:avLst/>
          </a:prstGeom>
          <a:noFill/>
          <a:ln/>
        </p:spPr>
        <p:txBody>
          <a:bodyPr wrap="none" rtlCol="0" anchor="t"/>
          <a:lstStyle/>
          <a:p>
            <a:pPr marL="0" indent="0" algn="l">
              <a:lnSpc>
                <a:spcPts val="1914"/>
              </a:lnSpc>
              <a:buNone/>
            </a:pPr>
            <a:r>
              <a:rPr lang="en-US" sz="1531" b="1" dirty="0">
                <a:solidFill>
                  <a:srgbClr val="29DDDA"/>
                </a:solidFill>
                <a:latin typeface="Spline Sans" pitchFamily="34" charset="0"/>
                <a:ea typeface="Spline Sans" pitchFamily="34" charset="-122"/>
                <a:cs typeface="Spline Sans" pitchFamily="34" charset="-120"/>
              </a:rPr>
              <a:t>Conquista</a:t>
            </a:r>
            <a:endParaRPr lang="en-US" sz="1531" dirty="0"/>
          </a:p>
        </p:txBody>
      </p:sp>
      <p:sp>
        <p:nvSpPr>
          <p:cNvPr id="16" name="Text 12"/>
          <p:cNvSpPr/>
          <p:nvPr/>
        </p:nvSpPr>
        <p:spPr>
          <a:xfrm>
            <a:off x="4292607" y="2491833"/>
            <a:ext cx="2428161" cy="1989773"/>
          </a:xfrm>
          <a:prstGeom prst="rect">
            <a:avLst/>
          </a:prstGeom>
          <a:noFill/>
          <a:ln/>
        </p:spPr>
        <p:txBody>
          <a:bodyPr wrap="square" rtlCol="0" anchor="t"/>
          <a:lstStyle/>
          <a:p>
            <a:pPr marL="0" indent="0" algn="l">
              <a:lnSpc>
                <a:spcPts val="1960"/>
              </a:lnSpc>
              <a:buNone/>
            </a:pPr>
            <a:r>
              <a:rPr lang="en-US" sz="1225" dirty="0">
                <a:solidFill>
                  <a:srgbClr val="E0E4E6"/>
                </a:solidFill>
                <a:latin typeface="Barlow" pitchFamily="34" charset="0"/>
                <a:ea typeface="Barlow" pitchFamily="34" charset="-122"/>
                <a:cs typeface="Barlow" pitchFamily="34" charset="-120"/>
              </a:rPr>
              <a:t>Dopo la suddivisione, l'algoritmo procede a "conquistare" ciascun sotto-problema mediante soluzioni specifiche. Questa fase coinvolge l'applicazione di un'equazione di ricorrenza o un approccio specifico per risolvere il singolo elemento del problema.</a:t>
            </a:r>
            <a:endParaRPr lang="en-US" sz="1225" dirty="0"/>
          </a:p>
        </p:txBody>
      </p:sp>
      <p:sp>
        <p:nvSpPr>
          <p:cNvPr id="17" name="Shape 13"/>
          <p:cNvSpPr/>
          <p:nvPr/>
        </p:nvSpPr>
        <p:spPr>
          <a:xfrm>
            <a:off x="2717827" y="4301642"/>
            <a:ext cx="544354" cy="19407"/>
          </a:xfrm>
          <a:prstGeom prst="rect">
            <a:avLst/>
          </a:prstGeom>
          <a:solidFill>
            <a:srgbClr val="37A7E7"/>
          </a:solidFill>
          <a:ln/>
        </p:spPr>
        <p:txBody>
          <a:bodyPr/>
          <a:lstStyle/>
          <a:p>
            <a:endParaRPr lang="en-US"/>
          </a:p>
        </p:txBody>
      </p:sp>
      <p:sp>
        <p:nvSpPr>
          <p:cNvPr id="18" name="Shape 14"/>
          <p:cNvSpPr/>
          <p:nvPr/>
        </p:nvSpPr>
        <p:spPr>
          <a:xfrm>
            <a:off x="3262181" y="4136443"/>
            <a:ext cx="349925" cy="349925"/>
          </a:xfrm>
          <a:prstGeom prst="roundRect">
            <a:avLst>
              <a:gd name="adj" fmla="val 80009"/>
            </a:avLst>
          </a:prstGeom>
          <a:solidFill>
            <a:srgbClr val="0A081B"/>
          </a:solidFill>
          <a:ln w="15240">
            <a:solidFill>
              <a:srgbClr val="37A7E7"/>
            </a:solidFill>
            <a:prstDash val="solid"/>
          </a:ln>
        </p:spPr>
        <p:txBody>
          <a:bodyPr/>
          <a:lstStyle/>
          <a:p>
            <a:endParaRPr lang="en-US"/>
          </a:p>
        </p:txBody>
      </p:sp>
      <p:sp>
        <p:nvSpPr>
          <p:cNvPr id="19" name="Text 15"/>
          <p:cNvSpPr/>
          <p:nvPr/>
        </p:nvSpPr>
        <p:spPr>
          <a:xfrm>
            <a:off x="3368742" y="4165494"/>
            <a:ext cx="136684" cy="291703"/>
          </a:xfrm>
          <a:prstGeom prst="rect">
            <a:avLst/>
          </a:prstGeom>
          <a:noFill/>
          <a:ln/>
        </p:spPr>
        <p:txBody>
          <a:bodyPr wrap="none" rtlCol="0" anchor="t"/>
          <a:lstStyle/>
          <a:p>
            <a:pPr marL="0" indent="0" algn="ctr">
              <a:lnSpc>
                <a:spcPts val="2296"/>
              </a:lnSpc>
              <a:buNone/>
            </a:pPr>
            <a:r>
              <a:rPr lang="en-US" sz="1837" b="1" dirty="0">
                <a:solidFill>
                  <a:srgbClr val="37A7E7"/>
                </a:solidFill>
                <a:latin typeface="Spline Sans" pitchFamily="34" charset="0"/>
                <a:ea typeface="Spline Sans" pitchFamily="34" charset="-122"/>
                <a:cs typeface="Spline Sans" pitchFamily="34" charset="-120"/>
              </a:rPr>
              <a:t>3</a:t>
            </a:r>
            <a:endParaRPr lang="en-US" sz="1837" dirty="0"/>
          </a:p>
        </p:txBody>
      </p:sp>
      <p:sp>
        <p:nvSpPr>
          <p:cNvPr id="20" name="Text 16"/>
          <p:cNvSpPr/>
          <p:nvPr/>
        </p:nvSpPr>
        <p:spPr>
          <a:xfrm>
            <a:off x="637507" y="4170495"/>
            <a:ext cx="1944172" cy="243007"/>
          </a:xfrm>
          <a:prstGeom prst="rect">
            <a:avLst/>
          </a:prstGeom>
          <a:noFill/>
          <a:ln/>
        </p:spPr>
        <p:txBody>
          <a:bodyPr wrap="none" rtlCol="0" anchor="t"/>
          <a:lstStyle/>
          <a:p>
            <a:pPr marL="0" indent="0" algn="r">
              <a:lnSpc>
                <a:spcPts val="1914"/>
              </a:lnSpc>
              <a:buNone/>
            </a:pPr>
            <a:r>
              <a:rPr lang="en-US" sz="1531" b="1" dirty="0">
                <a:solidFill>
                  <a:srgbClr val="37A7E7"/>
                </a:solidFill>
                <a:latin typeface="Spline Sans" pitchFamily="34" charset="0"/>
                <a:ea typeface="Spline Sans" pitchFamily="34" charset="-122"/>
                <a:cs typeface="Spline Sans" pitchFamily="34" charset="-120"/>
              </a:rPr>
              <a:t>Unione</a:t>
            </a:r>
            <a:endParaRPr lang="en-US" sz="1531" dirty="0"/>
          </a:p>
        </p:txBody>
      </p:sp>
      <p:sp>
        <p:nvSpPr>
          <p:cNvPr id="21" name="Text 17"/>
          <p:cNvSpPr/>
          <p:nvPr/>
        </p:nvSpPr>
        <p:spPr>
          <a:xfrm>
            <a:off x="153637" y="4506727"/>
            <a:ext cx="2428042" cy="1741051"/>
          </a:xfrm>
          <a:prstGeom prst="rect">
            <a:avLst/>
          </a:prstGeom>
          <a:noFill/>
          <a:ln/>
        </p:spPr>
        <p:txBody>
          <a:bodyPr wrap="square" rtlCol="0" anchor="t"/>
          <a:lstStyle/>
          <a:p>
            <a:pPr marL="0" indent="0" algn="r">
              <a:lnSpc>
                <a:spcPts val="1960"/>
              </a:lnSpc>
              <a:buNone/>
            </a:pPr>
            <a:r>
              <a:rPr lang="en-US" sz="1225" dirty="0">
                <a:solidFill>
                  <a:srgbClr val="E0E4E6"/>
                </a:solidFill>
                <a:latin typeface="Barlow" pitchFamily="34" charset="0"/>
                <a:ea typeface="Barlow" pitchFamily="34" charset="-122"/>
                <a:cs typeface="Barlow" pitchFamily="34" charset="-120"/>
              </a:rPr>
              <a:t>Infine, l'algoritmo unisce le soluzioni dei sotto-problemi per ottenere la soluzione del problema principale. Questa fase di unione sfrutta le soluzioni parziali dei sotto-problemi e le combina in modo sinergico per risolvere il problema complessivo.</a:t>
            </a:r>
            <a:endParaRPr lang="en-US" sz="1225" dirty="0"/>
          </a:p>
        </p:txBody>
      </p:sp>
      <p:sp>
        <p:nvSpPr>
          <p:cNvPr id="23" name="Text 1">
            <a:extLst>
              <a:ext uri="{FF2B5EF4-FFF2-40B4-BE49-F238E27FC236}">
                <a16:creationId xmlns:a16="http://schemas.microsoft.com/office/drawing/2014/main" id="{324A812D-57A3-FF68-7D12-0D1DAF0F396C}"/>
              </a:ext>
            </a:extLst>
          </p:cNvPr>
          <p:cNvSpPr/>
          <p:nvPr/>
        </p:nvSpPr>
        <p:spPr>
          <a:xfrm>
            <a:off x="7401269" y="-8122"/>
            <a:ext cx="5034439" cy="486013"/>
          </a:xfrm>
          <a:prstGeom prst="rect">
            <a:avLst/>
          </a:prstGeom>
          <a:noFill/>
          <a:ln/>
        </p:spPr>
        <p:txBody>
          <a:bodyPr wrap="none" rtlCol="0" anchor="t"/>
          <a:lstStyle/>
          <a:p>
            <a:pPr marL="0" indent="0">
              <a:lnSpc>
                <a:spcPts val="3827"/>
              </a:lnSpc>
              <a:buNone/>
            </a:pPr>
            <a:r>
              <a:rPr lang="en-US" sz="3062" b="1" dirty="0" err="1">
                <a:solidFill>
                  <a:srgbClr val="F0FCFF"/>
                </a:solidFill>
                <a:latin typeface="Spline Sans" pitchFamily="34" charset="0"/>
                <a:ea typeface="Spline Sans" pitchFamily="34" charset="-122"/>
                <a:cs typeface="Spline Sans" pitchFamily="34" charset="-120"/>
              </a:rPr>
              <a:t>Esempi</a:t>
            </a:r>
            <a:endParaRPr lang="en-US" sz="3062" dirty="0"/>
          </a:p>
        </p:txBody>
      </p:sp>
      <p:sp>
        <p:nvSpPr>
          <p:cNvPr id="24" name="CasellaDiTesto 23">
            <a:extLst>
              <a:ext uri="{FF2B5EF4-FFF2-40B4-BE49-F238E27FC236}">
                <a16:creationId xmlns:a16="http://schemas.microsoft.com/office/drawing/2014/main" id="{AA2CC2BE-AFCB-3F02-16C2-D43C911B9866}"/>
              </a:ext>
            </a:extLst>
          </p:cNvPr>
          <p:cNvSpPr txBox="1"/>
          <p:nvPr/>
        </p:nvSpPr>
        <p:spPr>
          <a:xfrm>
            <a:off x="7401268" y="638978"/>
            <a:ext cx="7190315" cy="7294305"/>
          </a:xfrm>
          <a:prstGeom prst="rect">
            <a:avLst/>
          </a:prstGeom>
          <a:noFill/>
        </p:spPr>
        <p:txBody>
          <a:bodyPr wrap="square" rtlCol="0">
            <a:spAutoFit/>
          </a:bodyPr>
          <a:lstStyle/>
          <a:p>
            <a:r>
              <a:rPr lang="it-IT" dirty="0">
                <a:solidFill>
                  <a:srgbClr val="16FFBB"/>
                </a:solidFill>
              </a:rPr>
              <a:t>1. Merge Sort</a:t>
            </a:r>
          </a:p>
          <a:p>
            <a:endParaRPr lang="it-IT" dirty="0">
              <a:solidFill>
                <a:schemeClr val="bg1"/>
              </a:solidFill>
            </a:endParaRPr>
          </a:p>
          <a:p>
            <a:r>
              <a:rPr lang="it-IT" dirty="0">
                <a:solidFill>
                  <a:srgbClr val="16FFBB"/>
                </a:solidFill>
              </a:rPr>
              <a:t>2. Quick Sort</a:t>
            </a:r>
          </a:p>
          <a:p>
            <a:endParaRPr lang="it-IT" dirty="0">
              <a:solidFill>
                <a:schemeClr val="bg1"/>
              </a:solidFill>
            </a:endParaRPr>
          </a:p>
          <a:p>
            <a:r>
              <a:rPr lang="it-IT" dirty="0">
                <a:solidFill>
                  <a:srgbClr val="16FFBB"/>
                </a:solidFill>
              </a:rPr>
              <a:t>3. Algoritmo di Ricerca Binaria</a:t>
            </a:r>
          </a:p>
          <a:p>
            <a:endParaRPr lang="it-IT" dirty="0">
              <a:solidFill>
                <a:schemeClr val="bg1"/>
              </a:solidFill>
            </a:endParaRPr>
          </a:p>
          <a:p>
            <a:r>
              <a:rPr lang="it-IT" dirty="0">
                <a:solidFill>
                  <a:schemeClr val="bg1"/>
                </a:solidFill>
              </a:rPr>
              <a:t>Tanti altri (non presenti nel corso)</a:t>
            </a:r>
          </a:p>
          <a:p>
            <a:r>
              <a:rPr lang="it-IT" dirty="0">
                <a:solidFill>
                  <a:schemeClr val="bg1"/>
                </a:solidFill>
              </a:rPr>
              <a:t>4. Algoritmo di </a:t>
            </a:r>
            <a:r>
              <a:rPr lang="it-IT" dirty="0" err="1">
                <a:solidFill>
                  <a:schemeClr val="bg1"/>
                </a:solidFill>
              </a:rPr>
              <a:t>Karatsuba</a:t>
            </a:r>
            <a:r>
              <a:rPr lang="it-IT" dirty="0">
                <a:solidFill>
                  <a:schemeClr val="bg1"/>
                </a:solidFill>
              </a:rPr>
              <a:t> per la Moltiplicazione di Grandi Numeri</a:t>
            </a:r>
          </a:p>
          <a:p>
            <a:r>
              <a:rPr lang="it-IT" dirty="0">
                <a:solidFill>
                  <a:schemeClr val="bg1"/>
                </a:solidFill>
              </a:rPr>
              <a:t>L'algoritmo di </a:t>
            </a:r>
            <a:r>
              <a:rPr lang="it-IT" dirty="0" err="1">
                <a:solidFill>
                  <a:schemeClr val="bg1"/>
                </a:solidFill>
              </a:rPr>
              <a:t>Karatsuba</a:t>
            </a:r>
            <a:r>
              <a:rPr lang="it-IT" dirty="0">
                <a:solidFill>
                  <a:schemeClr val="bg1"/>
                </a:solidFill>
              </a:rPr>
              <a:t> è un metodo per moltiplicare grandi numeri più velocemente rispetto alla tradizionale moltiplicazione "scuola elementare". Divide i numeri in parti più piccole, esegue moltiplicazioni sui pezzi, e poi combina i risultati per ottenere il prodotto finale.</a:t>
            </a:r>
          </a:p>
          <a:p>
            <a:endParaRPr lang="it-IT" dirty="0">
              <a:solidFill>
                <a:schemeClr val="bg1"/>
              </a:solidFill>
            </a:endParaRPr>
          </a:p>
          <a:p>
            <a:r>
              <a:rPr lang="it-IT" dirty="0">
                <a:solidFill>
                  <a:schemeClr val="bg1"/>
                </a:solidFill>
              </a:rPr>
              <a:t>5. Algoritmo per il Calcolo della Trasformata di Fourier Veloce (FFT)</a:t>
            </a:r>
          </a:p>
          <a:p>
            <a:r>
              <a:rPr lang="it-IT" dirty="0">
                <a:solidFill>
                  <a:schemeClr val="bg1"/>
                </a:solidFill>
              </a:rPr>
              <a:t>FFT è un algoritmo efficiente per calcolare la Trasformata di Fourier Discreta (DFT) e la sua inversa. FFT divide ricorsivamente un DFT di dimensione N in DFT più piccoli, riducendo significativamente il numero di calcoli necessari rispetto all'algoritmo DFT naif.</a:t>
            </a:r>
          </a:p>
          <a:p>
            <a:endParaRPr lang="it-IT" dirty="0">
              <a:solidFill>
                <a:schemeClr val="bg1"/>
              </a:solidFill>
            </a:endParaRPr>
          </a:p>
          <a:p>
            <a:r>
              <a:rPr lang="it-IT" dirty="0">
                <a:solidFill>
                  <a:schemeClr val="bg1"/>
                </a:solidFill>
              </a:rPr>
              <a:t>6. Algoritmo di </a:t>
            </a:r>
            <a:r>
              <a:rPr lang="it-IT" dirty="0" err="1">
                <a:solidFill>
                  <a:schemeClr val="bg1"/>
                </a:solidFill>
              </a:rPr>
              <a:t>Strassen</a:t>
            </a:r>
            <a:r>
              <a:rPr lang="it-IT" dirty="0">
                <a:solidFill>
                  <a:schemeClr val="bg1"/>
                </a:solidFill>
              </a:rPr>
              <a:t> per la Moltiplicazione di Matrici</a:t>
            </a:r>
          </a:p>
          <a:p>
            <a:r>
              <a:rPr lang="it-IT" dirty="0">
                <a:solidFill>
                  <a:schemeClr val="bg1"/>
                </a:solidFill>
              </a:rPr>
              <a:t>L'algoritmo di </a:t>
            </a:r>
            <a:r>
              <a:rPr lang="it-IT" dirty="0" err="1">
                <a:solidFill>
                  <a:schemeClr val="bg1"/>
                </a:solidFill>
              </a:rPr>
              <a:t>Strassen</a:t>
            </a:r>
            <a:r>
              <a:rPr lang="it-IT" dirty="0">
                <a:solidFill>
                  <a:schemeClr val="bg1"/>
                </a:solidFill>
              </a:rPr>
              <a:t> è un metodo veloce per moltiplicare due matrici. Piuttosto che utilizzare l'approccio standard di moltiplicazione matriciale, </a:t>
            </a:r>
            <a:r>
              <a:rPr lang="it-IT" dirty="0" err="1">
                <a:solidFill>
                  <a:schemeClr val="bg1"/>
                </a:solidFill>
              </a:rPr>
              <a:t>Strassen</a:t>
            </a:r>
            <a:r>
              <a:rPr lang="it-IT" dirty="0">
                <a:solidFill>
                  <a:schemeClr val="bg1"/>
                </a:solidFill>
              </a:rPr>
              <a:t> divide ogni matrice in quattro sottomatrici e le moltiplica utilizzando solo 7 moltiplicazioni ricorsive (più una serie di addizioni e sottrazioni), riducendo il tempo di esecuzione.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4D569-0840-9C19-8302-58D5C2A228F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DFD7B3A-48A5-27A3-1E07-E9828C0C6A0C}"/>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2DC54DC-C27B-9C58-B285-BF78228976F8}"/>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1FB65FFD-F78F-2581-FE75-A4204C7CA568}"/>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err="1">
                <a:solidFill>
                  <a:srgbClr val="F0FCFF"/>
                </a:solidFill>
                <a:latin typeface="Spline Sans" pitchFamily="34" charset="0"/>
                <a:ea typeface="Spline Sans" pitchFamily="34" charset="-122"/>
                <a:cs typeface="Spline Sans" pitchFamily="34" charset="-120"/>
              </a:rPr>
              <a:t>Struttura</a:t>
            </a:r>
            <a:r>
              <a:rPr lang="en-US" sz="4374" b="1" dirty="0">
                <a:solidFill>
                  <a:srgbClr val="F0FCFF"/>
                </a:solidFill>
                <a:latin typeface="Spline Sans" pitchFamily="34" charset="0"/>
                <a:ea typeface="Spline Sans" pitchFamily="34" charset="-122"/>
                <a:cs typeface="Spline Sans" pitchFamily="34" charset="-120"/>
              </a:rPr>
              <a:t> </a:t>
            </a:r>
            <a:r>
              <a:rPr lang="en-US" sz="4374" b="1" dirty="0" err="1">
                <a:solidFill>
                  <a:srgbClr val="F0FCFF"/>
                </a:solidFill>
                <a:latin typeface="Spline Sans" pitchFamily="34" charset="0"/>
                <a:ea typeface="Spline Sans" pitchFamily="34" charset="-122"/>
                <a:cs typeface="Spline Sans" pitchFamily="34" charset="-120"/>
              </a:rPr>
              <a:t>dati</a:t>
            </a:r>
            <a:r>
              <a:rPr lang="en-US" sz="4374" b="1" dirty="0">
                <a:solidFill>
                  <a:srgbClr val="F0FCFF"/>
                </a:solidFill>
                <a:latin typeface="Spline Sans" pitchFamily="34" charset="0"/>
                <a:ea typeface="Spline Sans" pitchFamily="34" charset="-122"/>
                <a:cs typeface="Spline Sans" pitchFamily="34" charset="-120"/>
              </a:rPr>
              <a:t>: Heap</a:t>
            </a:r>
            <a:endParaRPr lang="en-US" sz="4374" dirty="0"/>
          </a:p>
        </p:txBody>
      </p:sp>
      <p:sp>
        <p:nvSpPr>
          <p:cNvPr id="6" name="Text 2">
            <a:extLst>
              <a:ext uri="{FF2B5EF4-FFF2-40B4-BE49-F238E27FC236}">
                <a16:creationId xmlns:a16="http://schemas.microsoft.com/office/drawing/2014/main" id="{7EED43EA-E5E5-DFC3-4594-A5D365B55D10}"/>
              </a:ext>
            </a:extLst>
          </p:cNvPr>
          <p:cNvSpPr/>
          <p:nvPr/>
        </p:nvSpPr>
        <p:spPr>
          <a:xfrm>
            <a:off x="286439" y="1284470"/>
            <a:ext cx="8383835" cy="5419725"/>
          </a:xfrm>
          <a:prstGeom prst="rect">
            <a:avLst/>
          </a:prstGeom>
          <a:noFill/>
          <a:ln/>
        </p:spPr>
        <p:txBody>
          <a:bodyPr wrap="square" rtlCol="0" anchor="t"/>
          <a:lstStyle/>
          <a:p>
            <a:pPr algn="l"/>
            <a:r>
              <a:rPr lang="it-IT" sz="2000" b="0" i="0" dirty="0">
                <a:solidFill>
                  <a:srgbClr val="ECECEC"/>
                </a:solidFill>
                <a:effectLst/>
                <a:latin typeface="Söhne"/>
              </a:rPr>
              <a:t>Heap:</a:t>
            </a:r>
          </a:p>
          <a:p>
            <a:pPr marL="342900" indent="-342900" algn="l">
              <a:buFont typeface="Arial" panose="020B0604020202020204" pitchFamily="34" charset="0"/>
              <a:buChar char="•"/>
            </a:pPr>
            <a:r>
              <a:rPr lang="it-IT" sz="2000" b="0" i="0" dirty="0">
                <a:solidFill>
                  <a:srgbClr val="ECECEC"/>
                </a:solidFill>
                <a:effectLst/>
                <a:latin typeface="Söhne"/>
              </a:rPr>
              <a:t>Un </a:t>
            </a:r>
            <a:r>
              <a:rPr lang="it-IT" sz="2000" b="1" i="0" dirty="0">
                <a:solidFill>
                  <a:srgbClr val="ECECEC"/>
                </a:solidFill>
                <a:effectLst/>
                <a:latin typeface="Söhne"/>
              </a:rPr>
              <a:t>heap</a:t>
            </a:r>
            <a:r>
              <a:rPr lang="it-IT" sz="2000" b="0" i="0" dirty="0">
                <a:solidFill>
                  <a:srgbClr val="ECECEC"/>
                </a:solidFill>
                <a:effectLst/>
                <a:latin typeface="Söhne"/>
              </a:rPr>
              <a:t> è una struttura dati di tipo albero (</a:t>
            </a:r>
            <a:r>
              <a:rPr lang="it-IT" sz="2000" b="0" i="0" dirty="0">
                <a:solidFill>
                  <a:srgbClr val="16FFBB"/>
                </a:solidFill>
                <a:effectLst/>
                <a:latin typeface="Söhne"/>
              </a:rPr>
              <a:t>completo</a:t>
            </a:r>
            <a:r>
              <a:rPr lang="it-IT" sz="2000" b="0" i="0" dirty="0">
                <a:solidFill>
                  <a:srgbClr val="ECECEC"/>
                </a:solidFill>
                <a:effectLst/>
                <a:latin typeface="Söhne"/>
              </a:rPr>
              <a:t>) che soddisfa la </a:t>
            </a:r>
            <a:r>
              <a:rPr lang="it-IT" sz="2000" b="0" i="0" dirty="0">
                <a:solidFill>
                  <a:srgbClr val="16FFBB"/>
                </a:solidFill>
                <a:effectLst/>
                <a:latin typeface="Söhne"/>
              </a:rPr>
              <a:t>proprietà di heap</a:t>
            </a:r>
            <a:r>
              <a:rPr lang="it-IT" sz="2000" b="0" i="0" dirty="0">
                <a:solidFill>
                  <a:srgbClr val="ECECEC"/>
                </a:solidFill>
                <a:effectLst/>
                <a:latin typeface="Söhne"/>
              </a:rPr>
              <a:t>: se </a:t>
            </a:r>
            <a:r>
              <a:rPr lang="it-IT" sz="2000" b="0" i="1" dirty="0">
                <a:solidFill>
                  <a:srgbClr val="ECECEC"/>
                </a:solidFill>
                <a:effectLst/>
                <a:latin typeface="KaTeX_Math"/>
              </a:rPr>
              <a:t>P</a:t>
            </a:r>
            <a:r>
              <a:rPr lang="it-IT" sz="2000" b="0" i="0" dirty="0">
                <a:solidFill>
                  <a:srgbClr val="ECECEC"/>
                </a:solidFill>
                <a:effectLst/>
                <a:latin typeface="Söhne"/>
              </a:rPr>
              <a:t> è il genitore di </a:t>
            </a:r>
            <a:r>
              <a:rPr lang="it-IT" sz="2000" b="0" i="1" dirty="0">
                <a:solidFill>
                  <a:srgbClr val="ECECEC"/>
                </a:solidFill>
                <a:effectLst/>
                <a:latin typeface="KaTeX_Math"/>
              </a:rPr>
              <a:t>C</a:t>
            </a:r>
            <a:r>
              <a:rPr lang="it-IT" sz="2000" b="0" i="0" dirty="0">
                <a:solidFill>
                  <a:srgbClr val="ECECEC"/>
                </a:solidFill>
                <a:effectLst/>
                <a:latin typeface="Söhne"/>
              </a:rPr>
              <a:t>, allora la chiave (il valore) di </a:t>
            </a:r>
            <a:r>
              <a:rPr lang="it-IT" sz="2000" b="0" i="1" dirty="0">
                <a:solidFill>
                  <a:srgbClr val="ECECEC"/>
                </a:solidFill>
                <a:effectLst/>
                <a:latin typeface="KaTeX_Math"/>
              </a:rPr>
              <a:t>P</a:t>
            </a:r>
            <a:r>
              <a:rPr lang="it-IT" sz="2000" b="0" i="0" dirty="0">
                <a:solidFill>
                  <a:srgbClr val="ECECEC"/>
                </a:solidFill>
                <a:effectLst/>
                <a:latin typeface="Söhne"/>
              </a:rPr>
              <a:t> è maggiore (in un heap massimo) o minore (in un heap minimo) della chiave di </a:t>
            </a:r>
            <a:r>
              <a:rPr lang="it-IT" sz="2000" b="0" i="1" dirty="0">
                <a:solidFill>
                  <a:srgbClr val="ECECEC"/>
                </a:solidFill>
                <a:effectLst/>
                <a:latin typeface="KaTeX_Math"/>
              </a:rPr>
              <a:t>C</a:t>
            </a:r>
            <a:r>
              <a:rPr lang="it-IT" sz="2000" b="0" i="0" dirty="0">
                <a:solidFill>
                  <a:srgbClr val="ECECEC"/>
                </a:solidFill>
                <a:effectLst/>
                <a:latin typeface="Söhne"/>
              </a:rPr>
              <a:t>. </a:t>
            </a:r>
          </a:p>
          <a:p>
            <a:pPr marL="342900" indent="-342900" algn="l">
              <a:buFont typeface="Arial" panose="020B0604020202020204" pitchFamily="34" charset="0"/>
              <a:buChar char="•"/>
            </a:pPr>
            <a:r>
              <a:rPr lang="it-IT" sz="2000" b="0" i="0" dirty="0">
                <a:solidFill>
                  <a:srgbClr val="ECECEC"/>
                </a:solidFill>
                <a:effectLst/>
                <a:latin typeface="Söhne"/>
              </a:rPr>
              <a:t>L'elemento alla radice dell'heap, quindi, è il massimo (in un heap massimo) o il minimo (in un heap minimo), rendendolo estremamente utile per algoritmi di ordinamento e sistemi che richiedono accesso rapido al più grande o al più piccolo elemento.</a:t>
            </a:r>
          </a:p>
          <a:p>
            <a:pPr marL="342900" indent="-342900" algn="l">
              <a:buFont typeface="Arial" panose="020B0604020202020204" pitchFamily="34" charset="0"/>
              <a:buChar char="•"/>
            </a:pPr>
            <a:r>
              <a:rPr lang="it-IT" sz="2000" b="0" i="0" dirty="0">
                <a:solidFill>
                  <a:srgbClr val="ECECEC"/>
                </a:solidFill>
                <a:effectLst/>
                <a:latin typeface="Söhne"/>
              </a:rPr>
              <a:t>Un heap </a:t>
            </a:r>
            <a:r>
              <a:rPr lang="it-IT" sz="2000" b="0" i="0" dirty="0">
                <a:solidFill>
                  <a:srgbClr val="16FFBB"/>
                </a:solidFill>
                <a:effectLst/>
                <a:latin typeface="Söhne"/>
              </a:rPr>
              <a:t>(binario) </a:t>
            </a:r>
            <a:r>
              <a:rPr lang="it-IT" sz="2000" b="0" i="0" dirty="0">
                <a:solidFill>
                  <a:srgbClr val="ECECEC"/>
                </a:solidFill>
                <a:effectLst/>
                <a:latin typeface="Söhne"/>
              </a:rPr>
              <a:t>è spesso implementato come un array, con relazioni genitore-figlio espresse tramite indici: per un elemento all'indice </a:t>
            </a:r>
            <a:r>
              <a:rPr lang="it-IT" sz="2000" b="0" i="1" dirty="0">
                <a:solidFill>
                  <a:srgbClr val="ECECEC"/>
                </a:solidFill>
                <a:effectLst/>
                <a:latin typeface="KaTeX_Math"/>
              </a:rPr>
              <a:t>i</a:t>
            </a:r>
            <a:r>
              <a:rPr lang="it-IT" sz="2000" b="0" i="0" dirty="0">
                <a:solidFill>
                  <a:srgbClr val="ECECEC"/>
                </a:solidFill>
                <a:effectLst/>
                <a:latin typeface="Söhne"/>
              </a:rPr>
              <a:t>, i suoi figli sono situati agli indici </a:t>
            </a:r>
            <a:r>
              <a:rPr lang="it-IT" sz="2000" b="0" i="0" dirty="0">
                <a:solidFill>
                  <a:srgbClr val="ECECEC"/>
                </a:solidFill>
                <a:effectLst/>
                <a:latin typeface="KaTeX_Main"/>
              </a:rPr>
              <a:t>2</a:t>
            </a:r>
            <a:r>
              <a:rPr lang="it-IT" sz="2000" b="0" i="1" dirty="0">
                <a:solidFill>
                  <a:srgbClr val="ECECEC"/>
                </a:solidFill>
                <a:effectLst/>
                <a:latin typeface="KaTeX_Math"/>
              </a:rPr>
              <a:t>i</a:t>
            </a:r>
            <a:r>
              <a:rPr lang="it-IT" sz="2000" b="0" i="0" dirty="0">
                <a:solidFill>
                  <a:srgbClr val="ECECEC"/>
                </a:solidFill>
                <a:effectLst/>
                <a:latin typeface="KaTeX_Main"/>
              </a:rPr>
              <a:t>+1</a:t>
            </a:r>
            <a:r>
              <a:rPr lang="it-IT" sz="2000" b="0" i="0" dirty="0">
                <a:solidFill>
                  <a:srgbClr val="ECECEC"/>
                </a:solidFill>
                <a:effectLst/>
                <a:latin typeface="Söhne"/>
              </a:rPr>
              <a:t> e </a:t>
            </a:r>
            <a:r>
              <a:rPr lang="it-IT" sz="2000" b="0" i="0" dirty="0">
                <a:solidFill>
                  <a:srgbClr val="ECECEC"/>
                </a:solidFill>
                <a:effectLst/>
                <a:latin typeface="KaTeX_Main"/>
              </a:rPr>
              <a:t>2</a:t>
            </a:r>
            <a:r>
              <a:rPr lang="it-IT" sz="2000" b="0" i="1" dirty="0">
                <a:solidFill>
                  <a:srgbClr val="ECECEC"/>
                </a:solidFill>
                <a:effectLst/>
                <a:latin typeface="KaTeX_Math"/>
              </a:rPr>
              <a:t>i</a:t>
            </a:r>
            <a:r>
              <a:rPr lang="it-IT" sz="2000" b="0" i="0" dirty="0">
                <a:solidFill>
                  <a:srgbClr val="ECECEC"/>
                </a:solidFill>
                <a:effectLst/>
                <a:latin typeface="KaTeX_Main"/>
              </a:rPr>
              <a:t>+2</a:t>
            </a:r>
            <a:r>
              <a:rPr lang="it-IT" sz="2000" b="0" i="0" dirty="0">
                <a:solidFill>
                  <a:srgbClr val="ECECEC"/>
                </a:solidFill>
                <a:effectLst/>
                <a:latin typeface="Söhne"/>
              </a:rPr>
              <a:t>, e il suo genitore si trova all'indice </a:t>
            </a:r>
            <a:r>
              <a:rPr lang="it-IT" sz="2000" b="0" i="0" dirty="0">
                <a:solidFill>
                  <a:srgbClr val="ECECEC"/>
                </a:solidFill>
                <a:effectLst/>
                <a:latin typeface="KaTeX_Main"/>
              </a:rPr>
              <a:t>⌊(</a:t>
            </a:r>
            <a:r>
              <a:rPr lang="it-IT" sz="2000" b="0" i="1" dirty="0">
                <a:solidFill>
                  <a:srgbClr val="ECECEC"/>
                </a:solidFill>
                <a:effectLst/>
                <a:latin typeface="KaTeX_Math"/>
              </a:rPr>
              <a:t>i</a:t>
            </a:r>
            <a:r>
              <a:rPr lang="it-IT" sz="2000" b="0" i="0" dirty="0">
                <a:solidFill>
                  <a:srgbClr val="ECECEC"/>
                </a:solidFill>
                <a:effectLst/>
                <a:latin typeface="KaTeX_Main"/>
              </a:rPr>
              <a:t>−1)/2⌋</a:t>
            </a:r>
            <a:r>
              <a:rPr lang="it-IT" sz="2000" b="0" i="0" dirty="0">
                <a:solidFill>
                  <a:srgbClr val="ECECEC"/>
                </a:solidFill>
                <a:effectLst/>
                <a:latin typeface="Söhne"/>
              </a:rPr>
              <a:t>. Questa rappresentazione efficiente lo rende particolarmente adatto per implementazioni rapide e a basso consumo di memoria.</a:t>
            </a:r>
          </a:p>
          <a:p>
            <a:pPr marL="342900" indent="-342900" algn="l">
              <a:buFont typeface="Arial" panose="020B0604020202020204" pitchFamily="34" charset="0"/>
              <a:buChar char="•"/>
            </a:pPr>
            <a:r>
              <a:rPr lang="it-IT" sz="2000" dirty="0">
                <a:solidFill>
                  <a:srgbClr val="ECECEC"/>
                </a:solidFill>
                <a:latin typeface="Söhne"/>
              </a:rPr>
              <a:t>(nota: +1 o +2 dipendono da quanto si fa partire la numerazione dell’array)</a:t>
            </a:r>
            <a:endParaRPr lang="it-IT" sz="2000" b="0" i="0" dirty="0">
              <a:solidFill>
                <a:srgbClr val="ECECEC"/>
              </a:solidFill>
              <a:effectLst/>
              <a:latin typeface="Söhne"/>
            </a:endParaRPr>
          </a:p>
        </p:txBody>
      </p:sp>
      <p:pic>
        <p:nvPicPr>
          <p:cNvPr id="12" name="Immagine 11" descr="Immagine che contiene testo, diagramma, linea, Carattere&#10;&#10;Descrizione generata automaticamente">
            <a:extLst>
              <a:ext uri="{FF2B5EF4-FFF2-40B4-BE49-F238E27FC236}">
                <a16:creationId xmlns:a16="http://schemas.microsoft.com/office/drawing/2014/main" id="{26D76127-D399-AD98-5C2F-97D054208127}"/>
              </a:ext>
            </a:extLst>
          </p:cNvPr>
          <p:cNvPicPr>
            <a:picLocks noChangeAspect="1"/>
          </p:cNvPicPr>
          <p:nvPr/>
        </p:nvPicPr>
        <p:blipFill>
          <a:blip r:embed="rId4"/>
          <a:stretch>
            <a:fillRect/>
          </a:stretch>
        </p:blipFill>
        <p:spPr>
          <a:xfrm>
            <a:off x="5372330" y="5952909"/>
            <a:ext cx="3800819" cy="2276691"/>
          </a:xfrm>
          <a:prstGeom prst="rect">
            <a:avLst/>
          </a:prstGeom>
        </p:spPr>
      </p:pic>
      <p:sp>
        <p:nvSpPr>
          <p:cNvPr id="14" name="CasellaDiTesto 13">
            <a:extLst>
              <a:ext uri="{FF2B5EF4-FFF2-40B4-BE49-F238E27FC236}">
                <a16:creationId xmlns:a16="http://schemas.microsoft.com/office/drawing/2014/main" id="{73521F57-CBBC-2943-656A-946727BD4120}"/>
              </a:ext>
            </a:extLst>
          </p:cNvPr>
          <p:cNvSpPr txBox="1"/>
          <p:nvPr/>
        </p:nvSpPr>
        <p:spPr>
          <a:xfrm>
            <a:off x="9280104" y="1376254"/>
            <a:ext cx="4762500" cy="5715000"/>
          </a:xfrm>
          <a:prstGeom prst="rect">
            <a:avLst/>
          </a:prstGeom>
          <a:solidFill>
            <a:schemeClr val="bg1"/>
          </a:solidFill>
        </p:spPr>
        <p:txBody>
          <a:bodyPr wrap="square" rtlCol="0">
            <a:spAutoFit/>
          </a:bodyPr>
          <a:lstStyle/>
          <a:p>
            <a:endParaRPr lang="en-US" dirty="0"/>
          </a:p>
        </p:txBody>
      </p:sp>
      <p:pic>
        <p:nvPicPr>
          <p:cNvPr id="9" name="Elemento grafico 8">
            <a:extLst>
              <a:ext uri="{FF2B5EF4-FFF2-40B4-BE49-F238E27FC236}">
                <a16:creationId xmlns:a16="http://schemas.microsoft.com/office/drawing/2014/main" id="{861576A2-5A16-DDED-B369-9638D24C1D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0104" y="1405545"/>
            <a:ext cx="4762500" cy="5715000"/>
          </a:xfrm>
          <a:prstGeom prst="rect">
            <a:avLst/>
          </a:prstGeom>
        </p:spPr>
      </p:pic>
    </p:spTree>
    <p:extLst>
      <p:ext uri="{BB962C8B-B14F-4D97-AF65-F5344CB8AC3E}">
        <p14:creationId xmlns:p14="http://schemas.microsoft.com/office/powerpoint/2010/main" val="4215977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72144-AD30-0E5D-761C-B8DF33B1C1F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C072C55-7285-79D3-EC40-DE86ADA40AAC}"/>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F2AAA08-37C3-1247-64A6-A13E4E12B71D}"/>
              </a:ext>
            </a:extLst>
          </p:cNvPr>
          <p:cNvSpPr/>
          <p:nvPr/>
        </p:nvSpPr>
        <p:spPr>
          <a:xfrm>
            <a:off x="0" y="0"/>
            <a:ext cx="14630400" cy="8233870"/>
          </a:xfrm>
          <a:prstGeom prst="rect">
            <a:avLst/>
          </a:prstGeom>
          <a:solidFill>
            <a:srgbClr val="0A081B">
              <a:alpha val="75000"/>
            </a:srgbClr>
          </a:solidFill>
          <a:ln/>
        </p:spPr>
        <p:txBody>
          <a:bodyPr/>
          <a:lstStyle/>
          <a:p>
            <a:endParaRPr lang="en-US" dirty="0"/>
          </a:p>
        </p:txBody>
      </p:sp>
      <p:sp>
        <p:nvSpPr>
          <p:cNvPr id="5" name="Text 1">
            <a:extLst>
              <a:ext uri="{FF2B5EF4-FFF2-40B4-BE49-F238E27FC236}">
                <a16:creationId xmlns:a16="http://schemas.microsoft.com/office/drawing/2014/main" id="{AAE35987-50C0-EA5B-567D-FD6A1DEA5C0D}"/>
              </a:ext>
            </a:extLst>
          </p:cNvPr>
          <p:cNvSpPr/>
          <p:nvPr/>
        </p:nvSpPr>
        <p:spPr>
          <a:xfrm>
            <a:off x="0" y="74878"/>
            <a:ext cx="6456878" cy="694373"/>
          </a:xfrm>
          <a:prstGeom prst="rect">
            <a:avLst/>
          </a:prstGeom>
          <a:noFill/>
          <a:ln/>
        </p:spPr>
        <p:txBody>
          <a:bodyPr wrap="none" rtlCol="0" anchor="t"/>
          <a:lstStyle/>
          <a:p>
            <a:pPr marL="0" indent="0">
              <a:lnSpc>
                <a:spcPts val="5468"/>
              </a:lnSpc>
              <a:buNone/>
            </a:pPr>
            <a:r>
              <a:rPr lang="en-US" sz="4374" b="1" dirty="0">
                <a:solidFill>
                  <a:srgbClr val="F0FCFF"/>
                </a:solidFill>
                <a:latin typeface="Spline Sans" pitchFamily="34" charset="0"/>
                <a:ea typeface="Spline Sans" pitchFamily="34" charset="-122"/>
                <a:cs typeface="Spline Sans" pitchFamily="34" charset="-120"/>
              </a:rPr>
              <a:t>Heap: </a:t>
            </a:r>
            <a:r>
              <a:rPr lang="en-US" sz="4374" b="1" dirty="0" err="1">
                <a:solidFill>
                  <a:srgbClr val="F0FCFF"/>
                </a:solidFill>
                <a:latin typeface="Spline Sans" pitchFamily="34" charset="0"/>
                <a:ea typeface="Spline Sans" pitchFamily="34" charset="-122"/>
                <a:cs typeface="Spline Sans" pitchFamily="34" charset="-120"/>
              </a:rPr>
              <a:t>Funzioni</a:t>
            </a:r>
            <a:endParaRPr lang="en-US" sz="4374" dirty="0"/>
          </a:p>
        </p:txBody>
      </p:sp>
      <p:sp>
        <p:nvSpPr>
          <p:cNvPr id="6" name="Text 2">
            <a:extLst>
              <a:ext uri="{FF2B5EF4-FFF2-40B4-BE49-F238E27FC236}">
                <a16:creationId xmlns:a16="http://schemas.microsoft.com/office/drawing/2014/main" id="{2D02062C-D2FF-30FD-3273-7FAB8E682752}"/>
              </a:ext>
            </a:extLst>
          </p:cNvPr>
          <p:cNvSpPr/>
          <p:nvPr/>
        </p:nvSpPr>
        <p:spPr>
          <a:xfrm>
            <a:off x="286439" y="1284470"/>
            <a:ext cx="8174515" cy="6138584"/>
          </a:xfrm>
          <a:prstGeom prst="rect">
            <a:avLst/>
          </a:prstGeom>
          <a:noFill/>
          <a:ln/>
        </p:spPr>
        <p:txBody>
          <a:bodyPr wrap="square" rtlCol="0" anchor="t"/>
          <a:lstStyle/>
          <a:p>
            <a:pPr algn="l"/>
            <a:r>
              <a:rPr lang="it-IT" sz="2000" b="0" i="0" dirty="0" err="1">
                <a:solidFill>
                  <a:srgbClr val="16FFBB"/>
                </a:solidFill>
                <a:effectLst/>
                <a:latin typeface="Söhne"/>
              </a:rPr>
              <a:t>MaxHeapify</a:t>
            </a:r>
            <a:r>
              <a:rPr lang="it-IT" sz="2000" b="0" i="0" dirty="0">
                <a:solidFill>
                  <a:srgbClr val="16FFBB"/>
                </a:solidFill>
                <a:effectLst/>
                <a:latin typeface="Söhne"/>
              </a:rPr>
              <a:t>: </a:t>
            </a:r>
          </a:p>
          <a:p>
            <a:pPr algn="l"/>
            <a:r>
              <a:rPr lang="it-IT" sz="2000" b="0" i="0" dirty="0">
                <a:solidFill>
                  <a:srgbClr val="ECECEC"/>
                </a:solidFill>
                <a:effectLst/>
                <a:latin typeface="Söhne"/>
              </a:rPr>
              <a:t>Max-</a:t>
            </a:r>
            <a:r>
              <a:rPr lang="it-IT" sz="2000" b="0" i="0" dirty="0" err="1">
                <a:solidFill>
                  <a:srgbClr val="ECECEC"/>
                </a:solidFill>
                <a:effectLst/>
                <a:latin typeface="Söhne"/>
              </a:rPr>
              <a:t>Heapify</a:t>
            </a:r>
            <a:r>
              <a:rPr lang="it-IT" sz="2000" b="0" i="0" dirty="0">
                <a:solidFill>
                  <a:srgbClr val="ECECEC"/>
                </a:solidFill>
                <a:effectLst/>
                <a:latin typeface="Söhne"/>
              </a:rPr>
              <a:t> è una funzione avente lo scopo di mantenere la proprietà dell’heap. </a:t>
            </a:r>
            <a:r>
              <a:rPr lang="it-IT" sz="2000" dirty="0">
                <a:solidFill>
                  <a:srgbClr val="ECECEC"/>
                </a:solidFill>
                <a:latin typeface="Söhne"/>
              </a:rPr>
              <a:t>Essa </a:t>
            </a:r>
            <a:r>
              <a:rPr lang="it-IT" sz="2000" b="0" i="0" dirty="0">
                <a:solidFill>
                  <a:srgbClr val="ECECEC"/>
                </a:solidFill>
                <a:effectLst/>
                <a:latin typeface="Söhne"/>
              </a:rPr>
              <a:t>ha complessità O(</a:t>
            </a:r>
            <a:r>
              <a:rPr lang="it-IT" sz="2000" b="0" i="0" dirty="0" err="1">
                <a:solidFill>
                  <a:srgbClr val="ECECEC"/>
                </a:solidFill>
                <a:effectLst/>
                <a:latin typeface="Söhne"/>
              </a:rPr>
              <a:t>logn</a:t>
            </a:r>
            <a:r>
              <a:rPr lang="it-IT" sz="2000" b="0" i="0" dirty="0">
                <a:solidFill>
                  <a:srgbClr val="ECECEC"/>
                </a:solidFill>
                <a:effectLst/>
                <a:latin typeface="Söhne"/>
              </a:rPr>
              <a:t>).</a:t>
            </a:r>
          </a:p>
          <a:p>
            <a:pPr algn="l"/>
            <a:endParaRPr lang="it-IT" sz="2000" dirty="0">
              <a:solidFill>
                <a:srgbClr val="ECECEC"/>
              </a:solidFill>
              <a:latin typeface="Söhne"/>
            </a:endParaRPr>
          </a:p>
          <a:p>
            <a:pPr algn="l"/>
            <a:r>
              <a:rPr lang="it-IT" sz="2000" b="0" i="0" dirty="0">
                <a:solidFill>
                  <a:srgbClr val="16FFBB"/>
                </a:solidFill>
                <a:effectLst/>
                <a:latin typeface="Söhne"/>
              </a:rPr>
              <a:t>Build-Heap:</a:t>
            </a:r>
          </a:p>
          <a:p>
            <a:pPr algn="l"/>
            <a:r>
              <a:rPr lang="it-IT" sz="2000" b="0" i="0" dirty="0">
                <a:solidFill>
                  <a:srgbClr val="ECECEC"/>
                </a:solidFill>
                <a:effectLst/>
                <a:latin typeface="Söhne"/>
              </a:rPr>
              <a:t>usa la funzione </a:t>
            </a:r>
            <a:r>
              <a:rPr lang="it-IT" sz="2000" b="0" i="0" dirty="0" err="1">
                <a:solidFill>
                  <a:srgbClr val="ECECEC"/>
                </a:solidFill>
                <a:effectLst/>
                <a:latin typeface="Söhne"/>
              </a:rPr>
              <a:t>Heapify</a:t>
            </a:r>
            <a:r>
              <a:rPr lang="it-IT" sz="2000" b="0" i="0" dirty="0">
                <a:solidFill>
                  <a:srgbClr val="ECECEC"/>
                </a:solidFill>
                <a:effectLst/>
                <a:latin typeface="Söhne"/>
              </a:rPr>
              <a:t> per trasformare qualunque array di n elementi in</a:t>
            </a:r>
          </a:p>
          <a:p>
            <a:pPr algn="l"/>
            <a:r>
              <a:rPr lang="it-IT" sz="2000" b="0" i="0" dirty="0">
                <a:solidFill>
                  <a:srgbClr val="ECECEC"/>
                </a:solidFill>
                <a:effectLst/>
                <a:latin typeface="Söhne"/>
              </a:rPr>
              <a:t>uno heap. Esso lavora sugli elementi dell’albero che non sono foglie operando da destra verso sinistra dell’array, dal basso verso l’alto dell’albero. La sua complessità è O(</a:t>
            </a:r>
            <a:r>
              <a:rPr lang="it-IT" sz="2000" b="0" i="0" dirty="0" err="1">
                <a:solidFill>
                  <a:srgbClr val="ECECEC"/>
                </a:solidFill>
                <a:effectLst/>
                <a:latin typeface="Söhne"/>
              </a:rPr>
              <a:t>nlogn</a:t>
            </a:r>
            <a:r>
              <a:rPr lang="it-IT" sz="2000" b="0" i="0" dirty="0">
                <a:solidFill>
                  <a:srgbClr val="ECECEC"/>
                </a:solidFill>
                <a:effectLst/>
                <a:latin typeface="Söhne"/>
              </a:rPr>
              <a:t>)</a:t>
            </a:r>
          </a:p>
          <a:p>
            <a:pPr algn="l"/>
            <a:endParaRPr lang="it-IT" sz="2000" dirty="0">
              <a:solidFill>
                <a:srgbClr val="ECECEC"/>
              </a:solidFill>
              <a:latin typeface="Söhne"/>
            </a:endParaRPr>
          </a:p>
          <a:p>
            <a:pPr algn="l"/>
            <a:r>
              <a:rPr lang="it-IT" sz="2000" b="0" i="0" dirty="0">
                <a:solidFill>
                  <a:srgbClr val="ECECEC"/>
                </a:solidFill>
                <a:effectLst/>
                <a:latin typeface="Söhne"/>
              </a:rPr>
              <a:t>Da tale struttura dati è nato </a:t>
            </a:r>
            <a:r>
              <a:rPr lang="it-IT" sz="2000" b="0" i="0" dirty="0">
                <a:solidFill>
                  <a:srgbClr val="16FFBB"/>
                </a:solidFill>
                <a:effectLst/>
                <a:latin typeface="Söhne"/>
              </a:rPr>
              <a:t>Heap Sort</a:t>
            </a:r>
            <a:r>
              <a:rPr lang="it-IT" sz="2000" b="0" i="0" dirty="0">
                <a:solidFill>
                  <a:srgbClr val="ECECEC"/>
                </a:solidFill>
                <a:effectLst/>
                <a:latin typeface="Söhne"/>
              </a:rPr>
              <a:t>, un algoritmo di ordinamento avente</a:t>
            </a:r>
          </a:p>
          <a:p>
            <a:pPr algn="l"/>
            <a:r>
              <a:rPr lang="it-IT" sz="2000" b="0" i="0" dirty="0">
                <a:solidFill>
                  <a:srgbClr val="ECECEC"/>
                </a:solidFill>
                <a:effectLst/>
                <a:latin typeface="Söhne"/>
              </a:rPr>
              <a:t>complessità O(</a:t>
            </a:r>
            <a:r>
              <a:rPr lang="it-IT" sz="2000" b="0" i="0" dirty="0" err="1">
                <a:solidFill>
                  <a:srgbClr val="ECECEC"/>
                </a:solidFill>
                <a:effectLst/>
                <a:latin typeface="Söhne"/>
              </a:rPr>
              <a:t>nlogn</a:t>
            </a:r>
            <a:r>
              <a:rPr lang="it-IT" sz="2000" b="0" i="0" dirty="0">
                <a:solidFill>
                  <a:srgbClr val="ECECEC"/>
                </a:solidFill>
                <a:effectLst/>
                <a:latin typeface="Söhne"/>
              </a:rPr>
              <a:t>) anche nel caso peggiore.</a:t>
            </a:r>
          </a:p>
          <a:p>
            <a:pPr marL="457200" indent="-457200" algn="l">
              <a:buFont typeface="+mj-lt"/>
              <a:buAutoNum type="arabicPeriod"/>
            </a:pPr>
            <a:r>
              <a:rPr lang="it-IT" sz="2000" b="0" i="0" dirty="0">
                <a:solidFill>
                  <a:srgbClr val="ECECEC"/>
                </a:solidFill>
                <a:effectLst/>
                <a:latin typeface="Söhne"/>
              </a:rPr>
              <a:t>Trasforma l’array in un heap mediante Build-Heap.</a:t>
            </a:r>
          </a:p>
          <a:p>
            <a:pPr marL="457200" indent="-457200" algn="l">
              <a:buFont typeface="+mj-lt"/>
              <a:buAutoNum type="arabicPeriod"/>
            </a:pPr>
            <a:r>
              <a:rPr lang="it-IT" sz="2000" b="0" i="0" dirty="0">
                <a:solidFill>
                  <a:srgbClr val="ECECEC"/>
                </a:solidFill>
                <a:effectLst/>
                <a:latin typeface="Söhne"/>
              </a:rPr>
              <a:t>Prende il massimo del vettore presente nella radice e lo mette alla fine.</a:t>
            </a:r>
          </a:p>
          <a:p>
            <a:pPr marL="457200" indent="-457200" algn="l">
              <a:buFont typeface="+mj-lt"/>
              <a:buAutoNum type="arabicPeriod"/>
            </a:pPr>
            <a:r>
              <a:rPr lang="it-IT" sz="2000" b="0" i="0" dirty="0">
                <a:solidFill>
                  <a:srgbClr val="ECECEC"/>
                </a:solidFill>
                <a:effectLst/>
                <a:latin typeface="Söhne"/>
              </a:rPr>
              <a:t>Riduce la dimensione dell’heap da n a n-1 eliminando quindi l’ultimo elemento.</a:t>
            </a:r>
          </a:p>
          <a:p>
            <a:pPr marL="457200" indent="-457200" algn="l">
              <a:buFont typeface="+mj-lt"/>
              <a:buAutoNum type="arabicPeriod"/>
            </a:pPr>
            <a:r>
              <a:rPr lang="it-IT" sz="2000" b="0" i="0" dirty="0">
                <a:solidFill>
                  <a:srgbClr val="ECECEC"/>
                </a:solidFill>
                <a:effectLst/>
                <a:latin typeface="Söhne"/>
              </a:rPr>
              <a:t>Ripristina la proprietà dell’heap utilizzando </a:t>
            </a:r>
            <a:r>
              <a:rPr lang="it-IT" sz="2000" b="0" i="0" dirty="0" err="1">
                <a:solidFill>
                  <a:srgbClr val="ECECEC"/>
                </a:solidFill>
                <a:effectLst/>
                <a:latin typeface="Söhne"/>
              </a:rPr>
              <a:t>Heapify</a:t>
            </a:r>
            <a:r>
              <a:rPr lang="it-IT" sz="2000" b="0" i="0" dirty="0">
                <a:solidFill>
                  <a:srgbClr val="ECECEC"/>
                </a:solidFill>
                <a:effectLst/>
                <a:latin typeface="Söhne"/>
              </a:rPr>
              <a:t>.</a:t>
            </a:r>
          </a:p>
          <a:p>
            <a:pPr marL="457200" indent="-457200" algn="l">
              <a:buFont typeface="+mj-lt"/>
              <a:buAutoNum type="arabicPeriod"/>
            </a:pPr>
            <a:r>
              <a:rPr lang="it-IT" sz="2000" b="0" i="0" dirty="0">
                <a:solidFill>
                  <a:srgbClr val="ECECEC"/>
                </a:solidFill>
                <a:effectLst/>
                <a:latin typeface="Söhne"/>
              </a:rPr>
              <a:t>Ripete ricorsivamente tutti i passaggi fin quando n uguale 2.</a:t>
            </a:r>
          </a:p>
        </p:txBody>
      </p:sp>
      <p:pic>
        <p:nvPicPr>
          <p:cNvPr id="7" name="Immagine 6">
            <a:extLst>
              <a:ext uri="{FF2B5EF4-FFF2-40B4-BE49-F238E27FC236}">
                <a16:creationId xmlns:a16="http://schemas.microsoft.com/office/drawing/2014/main" id="{36140FB2-9189-99E2-546A-113F0A065828}"/>
              </a:ext>
            </a:extLst>
          </p:cNvPr>
          <p:cNvPicPr>
            <a:picLocks noChangeAspect="1"/>
          </p:cNvPicPr>
          <p:nvPr/>
        </p:nvPicPr>
        <p:blipFill>
          <a:blip r:embed="rId4"/>
          <a:stretch>
            <a:fillRect/>
          </a:stretch>
        </p:blipFill>
        <p:spPr>
          <a:xfrm>
            <a:off x="8670274" y="1284470"/>
            <a:ext cx="5620534" cy="3982006"/>
          </a:xfrm>
          <a:prstGeom prst="rect">
            <a:avLst/>
          </a:prstGeom>
        </p:spPr>
      </p:pic>
      <p:pic>
        <p:nvPicPr>
          <p:cNvPr id="10" name="Immagine 9">
            <a:extLst>
              <a:ext uri="{FF2B5EF4-FFF2-40B4-BE49-F238E27FC236}">
                <a16:creationId xmlns:a16="http://schemas.microsoft.com/office/drawing/2014/main" id="{6E3B8F90-1CB5-FB9C-C796-369C07E8B2D3}"/>
              </a:ext>
            </a:extLst>
          </p:cNvPr>
          <p:cNvPicPr>
            <a:picLocks noChangeAspect="1"/>
          </p:cNvPicPr>
          <p:nvPr/>
        </p:nvPicPr>
        <p:blipFill>
          <a:blip r:embed="rId5"/>
          <a:stretch>
            <a:fillRect/>
          </a:stretch>
        </p:blipFill>
        <p:spPr>
          <a:xfrm>
            <a:off x="8670274" y="5441577"/>
            <a:ext cx="5620534" cy="1981477"/>
          </a:xfrm>
          <a:prstGeom prst="rect">
            <a:avLst/>
          </a:prstGeom>
        </p:spPr>
      </p:pic>
    </p:spTree>
    <p:extLst>
      <p:ext uri="{BB962C8B-B14F-4D97-AF65-F5344CB8AC3E}">
        <p14:creationId xmlns:p14="http://schemas.microsoft.com/office/powerpoint/2010/main" val="216501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247</TotalTime>
  <Words>3116</Words>
  <Application>Microsoft Office PowerPoint</Application>
  <PresentationFormat>Personalizzato</PresentationFormat>
  <Paragraphs>183</Paragraphs>
  <Slides>12</Slides>
  <Notes>12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12</vt:i4>
      </vt:variant>
    </vt:vector>
  </HeadingPairs>
  <TitlesOfParts>
    <vt:vector size="20" baseType="lpstr">
      <vt:lpstr>KaTeX_Main</vt:lpstr>
      <vt:lpstr>KaTeX_Math</vt:lpstr>
      <vt:lpstr>Söhne</vt:lpstr>
      <vt:lpstr>Spline Sans</vt:lpstr>
      <vt:lpstr>Arial</vt:lpstr>
      <vt:lpstr>Barlow</vt:lpstr>
      <vt:lpstr>Consolas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Alessio Mezzina</cp:lastModifiedBy>
  <cp:revision>2</cp:revision>
  <dcterms:created xsi:type="dcterms:W3CDTF">2024-03-05T07:28:00Z</dcterms:created>
  <dcterms:modified xsi:type="dcterms:W3CDTF">2024-03-05T11:35:36Z</dcterms:modified>
</cp:coreProperties>
</file>